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1" r:id="rId3"/>
    <p:sldId id="276" r:id="rId4"/>
    <p:sldId id="274" r:id="rId5"/>
    <p:sldId id="277" r:id="rId6"/>
    <p:sldId id="265" r:id="rId7"/>
    <p:sldId id="262" r:id="rId8"/>
    <p:sldId id="261" r:id="rId9"/>
  </p:sldIdLst>
  <p:sldSz cx="18288000" cy="10287000"/>
  <p:notesSz cx="6858000" cy="9144000"/>
  <p:embeddedFontLst>
    <p:embeddedFont>
      <p:font typeface="Be Vietnam" panose="020B0604020202020204" charset="0"/>
      <p:regular r:id="rId10"/>
    </p:embeddedFont>
    <p:embeddedFont>
      <p:font typeface="Frunchy Sage Bold" panose="020B0604020202020204" charset="0"/>
      <p:regular r:id="rId11"/>
    </p:embeddedFont>
    <p:embeddedFont>
      <p:font typeface="Frunchy Sage" panose="020B0604020202020204" charset="0"/>
      <p:regular r:id="rId12"/>
    </p:embeddedFont>
    <p:embeddedFont>
      <p:font typeface="Calibri" panose="020F050202020403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94622" autoAdjust="0"/>
  </p:normalViewPr>
  <p:slideViewPr>
    <p:cSldViewPr>
      <p:cViewPr varScale="1">
        <p:scale>
          <a:sx n="56" d="100"/>
          <a:sy n="56" d="100"/>
        </p:scale>
        <p:origin x="9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30.svg"/><Relationship Id="rId7" Type="http://schemas.openxmlformats.org/officeDocument/2006/relationships/image" Target="../media/image134.sv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4.png"/><Relationship Id="rId12" Type="http://schemas.openxmlformats.org/officeDocument/2006/relationships/image" Target="../media/image177.svg"/><Relationship Id="rId17" Type="http://schemas.openxmlformats.org/officeDocument/2006/relationships/image" Target="../media/image31.png"/><Relationship Id="rId2" Type="http://schemas.openxmlformats.org/officeDocument/2006/relationships/image" Target="../media/image22.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71.svg"/><Relationship Id="rId15" Type="http://schemas.openxmlformats.org/officeDocument/2006/relationships/image" Target="../media/image29.png"/><Relationship Id="rId9" Type="http://schemas.openxmlformats.org/officeDocument/2006/relationships/image" Target="../media/image26.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6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0.svg"/></Relationships>
</file>

<file path=ppt/slides/_rels/slide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sv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5.svg"/><Relationship Id="rId4" Type="http://schemas.openxmlformats.org/officeDocument/2006/relationships/image" Target="../media/image51.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45.sv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C9B9"/>
        </a:solidFill>
        <a:effectLst/>
      </p:bgPr>
    </p:bg>
    <p:spTree>
      <p:nvGrpSpPr>
        <p:cNvPr id="1" name=""/>
        <p:cNvGrpSpPr/>
        <p:nvPr/>
      </p:nvGrpSpPr>
      <p:grpSpPr>
        <a:xfrm>
          <a:off x="0" y="0"/>
          <a:ext cx="0" cy="0"/>
          <a:chOff x="0" y="0"/>
          <a:chExt cx="0" cy="0"/>
        </a:xfrm>
      </p:grpSpPr>
      <p:sp>
        <p:nvSpPr>
          <p:cNvPr id="2" name="Freeform 2"/>
          <p:cNvSpPr/>
          <p:nvPr/>
        </p:nvSpPr>
        <p:spPr>
          <a:xfrm rot="-3927792">
            <a:off x="4760847" y="5638661"/>
            <a:ext cx="9090340" cy="10394359"/>
          </a:xfrm>
          <a:custGeom>
            <a:avLst/>
            <a:gdLst/>
            <a:ahLst/>
            <a:cxnLst/>
            <a:rect l="l" t="t" r="r" b="b"/>
            <a:pathLst>
              <a:path w="9090340" h="10394359">
                <a:moveTo>
                  <a:pt x="0" y="0"/>
                </a:moveTo>
                <a:lnTo>
                  <a:pt x="9090340" y="0"/>
                </a:lnTo>
                <a:lnTo>
                  <a:pt x="9090340" y="10394360"/>
                </a:lnTo>
                <a:lnTo>
                  <a:pt x="0" y="103943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307177">
            <a:off x="6845010" y="-659092"/>
            <a:ext cx="5372189" cy="10403888"/>
          </a:xfrm>
          <a:custGeom>
            <a:avLst/>
            <a:gdLst/>
            <a:ahLst/>
            <a:cxnLst/>
            <a:rect l="l" t="t" r="r" b="b"/>
            <a:pathLst>
              <a:path w="5372189" h="10403888">
                <a:moveTo>
                  <a:pt x="0" y="0"/>
                </a:moveTo>
                <a:lnTo>
                  <a:pt x="5372190" y="0"/>
                </a:lnTo>
                <a:lnTo>
                  <a:pt x="5372190" y="10403888"/>
                </a:lnTo>
                <a:lnTo>
                  <a:pt x="0" y="104038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571228">
            <a:off x="-7082719" y="-812767"/>
            <a:ext cx="11912535" cy="11912535"/>
          </a:xfrm>
          <a:custGeom>
            <a:avLst/>
            <a:gdLst/>
            <a:ahLst/>
            <a:cxnLst/>
            <a:rect l="l" t="t" r="r" b="b"/>
            <a:pathLst>
              <a:path w="11912535" h="11912535">
                <a:moveTo>
                  <a:pt x="0" y="0"/>
                </a:moveTo>
                <a:lnTo>
                  <a:pt x="11912535" y="0"/>
                </a:lnTo>
                <a:lnTo>
                  <a:pt x="11912535" y="11912534"/>
                </a:lnTo>
                <a:lnTo>
                  <a:pt x="0" y="11912534"/>
                </a:lnTo>
                <a:lnTo>
                  <a:pt x="0" y="0"/>
                </a:lnTo>
                <a:close/>
              </a:path>
            </a:pathLst>
          </a:custGeom>
          <a:blipFill>
            <a:blip r:embed="rId6"/>
            <a:stretch>
              <a:fillRect/>
            </a:stretch>
          </a:blipFill>
        </p:spPr>
      </p:sp>
      <p:sp>
        <p:nvSpPr>
          <p:cNvPr id="5" name="Freeform 5"/>
          <p:cNvSpPr/>
          <p:nvPr/>
        </p:nvSpPr>
        <p:spPr>
          <a:xfrm>
            <a:off x="3149154" y="2146251"/>
            <a:ext cx="11989693" cy="6474434"/>
          </a:xfrm>
          <a:custGeom>
            <a:avLst/>
            <a:gdLst/>
            <a:ahLst/>
            <a:cxnLst/>
            <a:rect l="l" t="t" r="r" b="b"/>
            <a:pathLst>
              <a:path w="11989693" h="6474434">
                <a:moveTo>
                  <a:pt x="0" y="0"/>
                </a:moveTo>
                <a:lnTo>
                  <a:pt x="11989692" y="0"/>
                </a:lnTo>
                <a:lnTo>
                  <a:pt x="11989692" y="6474434"/>
                </a:lnTo>
                <a:lnTo>
                  <a:pt x="0" y="64744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3374242" y="2146251"/>
            <a:ext cx="6486227" cy="6474434"/>
          </a:xfrm>
          <a:custGeom>
            <a:avLst/>
            <a:gdLst/>
            <a:ahLst/>
            <a:cxnLst/>
            <a:rect l="l" t="t" r="r" b="b"/>
            <a:pathLst>
              <a:path w="6486227" h="6474434">
                <a:moveTo>
                  <a:pt x="0" y="0"/>
                </a:moveTo>
                <a:lnTo>
                  <a:pt x="6486227" y="0"/>
                </a:lnTo>
                <a:lnTo>
                  <a:pt x="6486227" y="6474434"/>
                </a:lnTo>
                <a:lnTo>
                  <a:pt x="0" y="6474434"/>
                </a:lnTo>
                <a:lnTo>
                  <a:pt x="0" y="0"/>
                </a:lnTo>
                <a:close/>
              </a:path>
            </a:pathLst>
          </a:custGeom>
          <a:blipFill>
            <a:blip r:embed="rId9">
              <a:alphaModFix amt="65000"/>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9860469" y="2146251"/>
            <a:ext cx="5123740" cy="6474434"/>
          </a:xfrm>
          <a:custGeom>
            <a:avLst/>
            <a:gdLst/>
            <a:ahLst/>
            <a:cxnLst/>
            <a:rect l="l" t="t" r="r" b="b"/>
            <a:pathLst>
              <a:path w="5123740" h="6474434">
                <a:moveTo>
                  <a:pt x="0" y="0"/>
                </a:moveTo>
                <a:lnTo>
                  <a:pt x="5123740" y="0"/>
                </a:lnTo>
                <a:lnTo>
                  <a:pt x="5123740" y="6474434"/>
                </a:lnTo>
                <a:lnTo>
                  <a:pt x="0" y="6474434"/>
                </a:lnTo>
                <a:lnTo>
                  <a:pt x="0" y="0"/>
                </a:lnTo>
                <a:close/>
              </a:path>
            </a:pathLst>
          </a:custGeom>
          <a:blipFill>
            <a:blip r:embed="rId11">
              <a:alphaModFix amt="65000"/>
              <a:extLst>
                <a:ext uri="{96DAC541-7B7A-43D3-8B79-37D633B846F1}">
                  <asvg:svgBlip xmlns:asvg="http://schemas.microsoft.com/office/drawing/2016/SVG/main" xmlns="" r:embed="rId12"/>
                </a:ext>
              </a:extLst>
            </a:blip>
            <a:stretch>
              <a:fillRect r="-26591"/>
            </a:stretch>
          </a:blipFill>
        </p:spPr>
      </p:sp>
      <p:sp>
        <p:nvSpPr>
          <p:cNvPr id="8" name="Freeform 8"/>
          <p:cNvSpPr/>
          <p:nvPr/>
        </p:nvSpPr>
        <p:spPr>
          <a:xfrm rot="-888980">
            <a:off x="14804454" y="6750762"/>
            <a:ext cx="6358523" cy="8939927"/>
          </a:xfrm>
          <a:custGeom>
            <a:avLst/>
            <a:gdLst/>
            <a:ahLst/>
            <a:cxnLst/>
            <a:rect l="l" t="t" r="r" b="b"/>
            <a:pathLst>
              <a:path w="6358523" h="8939927">
                <a:moveTo>
                  <a:pt x="0" y="0"/>
                </a:moveTo>
                <a:lnTo>
                  <a:pt x="6358524" y="0"/>
                </a:lnTo>
                <a:lnTo>
                  <a:pt x="6358524" y="8939927"/>
                </a:lnTo>
                <a:lnTo>
                  <a:pt x="0" y="8939927"/>
                </a:lnTo>
                <a:lnTo>
                  <a:pt x="0" y="0"/>
                </a:lnTo>
                <a:close/>
              </a:path>
            </a:pathLst>
          </a:custGeom>
          <a:blipFill>
            <a:blip r:embed="rId13"/>
            <a:stretch>
              <a:fillRect/>
            </a:stretch>
          </a:blipFill>
        </p:spPr>
      </p:sp>
      <p:sp>
        <p:nvSpPr>
          <p:cNvPr id="9" name="Freeform 9"/>
          <p:cNvSpPr/>
          <p:nvPr/>
        </p:nvSpPr>
        <p:spPr>
          <a:xfrm rot="1768878">
            <a:off x="11223354" y="1075247"/>
            <a:ext cx="4459660" cy="2142008"/>
          </a:xfrm>
          <a:custGeom>
            <a:avLst/>
            <a:gdLst/>
            <a:ahLst/>
            <a:cxnLst/>
            <a:rect l="l" t="t" r="r" b="b"/>
            <a:pathLst>
              <a:path w="4459660" h="2142008">
                <a:moveTo>
                  <a:pt x="0" y="0"/>
                </a:moveTo>
                <a:lnTo>
                  <a:pt x="4459660" y="0"/>
                </a:lnTo>
                <a:lnTo>
                  <a:pt x="4459660" y="2142008"/>
                </a:lnTo>
                <a:lnTo>
                  <a:pt x="0" y="214200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rot="-2781384">
            <a:off x="16539836" y="-17308"/>
            <a:ext cx="4714385" cy="7197535"/>
          </a:xfrm>
          <a:custGeom>
            <a:avLst/>
            <a:gdLst/>
            <a:ahLst/>
            <a:cxnLst/>
            <a:rect l="l" t="t" r="r" b="b"/>
            <a:pathLst>
              <a:path w="4714385" h="7197535">
                <a:moveTo>
                  <a:pt x="0" y="0"/>
                </a:moveTo>
                <a:lnTo>
                  <a:pt x="4714385" y="0"/>
                </a:lnTo>
                <a:lnTo>
                  <a:pt x="4714385" y="7197534"/>
                </a:lnTo>
                <a:lnTo>
                  <a:pt x="0" y="7197534"/>
                </a:lnTo>
                <a:lnTo>
                  <a:pt x="0" y="0"/>
                </a:lnTo>
                <a:close/>
              </a:path>
            </a:pathLst>
          </a:custGeom>
          <a:blipFill>
            <a:blip r:embed="rId16"/>
            <a:stretch>
              <a:fillRect/>
            </a:stretch>
          </a:blipFill>
        </p:spPr>
      </p:sp>
      <p:sp>
        <p:nvSpPr>
          <p:cNvPr id="11" name="Freeform 11"/>
          <p:cNvSpPr/>
          <p:nvPr/>
        </p:nvSpPr>
        <p:spPr>
          <a:xfrm rot="687436">
            <a:off x="-67102" y="7587884"/>
            <a:ext cx="4192630" cy="4038847"/>
          </a:xfrm>
          <a:custGeom>
            <a:avLst/>
            <a:gdLst/>
            <a:ahLst/>
            <a:cxnLst/>
            <a:rect l="l" t="t" r="r" b="b"/>
            <a:pathLst>
              <a:path w="4192630" h="4038847">
                <a:moveTo>
                  <a:pt x="0" y="0"/>
                </a:moveTo>
                <a:lnTo>
                  <a:pt x="4192630" y="0"/>
                </a:lnTo>
                <a:lnTo>
                  <a:pt x="4192630" y="4038846"/>
                </a:lnTo>
                <a:lnTo>
                  <a:pt x="0" y="4038846"/>
                </a:lnTo>
                <a:lnTo>
                  <a:pt x="0" y="0"/>
                </a:lnTo>
                <a:close/>
              </a:path>
            </a:pathLst>
          </a:custGeom>
          <a:blipFill>
            <a:blip r:embed="rId17"/>
            <a:stretch>
              <a:fillRect/>
            </a:stretch>
          </a:blipFill>
        </p:spPr>
      </p:sp>
      <p:sp>
        <p:nvSpPr>
          <p:cNvPr id="12" name="TextBox 12"/>
          <p:cNvSpPr txBox="1"/>
          <p:nvPr/>
        </p:nvSpPr>
        <p:spPr>
          <a:xfrm>
            <a:off x="4013401" y="3390343"/>
            <a:ext cx="10129086" cy="5732338"/>
          </a:xfrm>
          <a:prstGeom prst="rect">
            <a:avLst/>
          </a:prstGeom>
        </p:spPr>
        <p:txBody>
          <a:bodyPr wrap="square" lIns="0" tIns="0" rIns="0" bIns="0" rtlCol="0" anchor="t">
            <a:spAutoFit/>
          </a:bodyPr>
          <a:lstStyle/>
          <a:p>
            <a:pPr algn="ctr">
              <a:lnSpc>
                <a:spcPts val="14939"/>
              </a:lnSpc>
            </a:pPr>
            <a:r>
              <a:rPr lang="en-US" sz="22983" dirty="0" smtClean="0">
                <a:solidFill>
                  <a:srgbClr val="E4D7B6"/>
                </a:solidFill>
                <a:latin typeface="Frunchy Sage"/>
              </a:rPr>
              <a:t>Anton Pavlovich </a:t>
            </a:r>
            <a:r>
              <a:rPr lang="en-US" sz="22983" dirty="0" smtClean="0">
                <a:solidFill>
                  <a:srgbClr val="E4D7B6"/>
                </a:solidFill>
                <a:latin typeface="Frunchy Sage"/>
              </a:rPr>
              <a:t>Chekhov</a:t>
            </a:r>
            <a:endParaRPr lang="en-US" sz="22983" dirty="0">
              <a:solidFill>
                <a:srgbClr val="E4D7B6"/>
              </a:solidFill>
              <a:latin typeface="Frunchy Sage"/>
            </a:endParaRPr>
          </a:p>
        </p:txBody>
      </p:sp>
      <p:sp>
        <p:nvSpPr>
          <p:cNvPr id="13" name="Freeform 13"/>
          <p:cNvSpPr/>
          <p:nvPr/>
        </p:nvSpPr>
        <p:spPr>
          <a:xfrm rot="-1805626">
            <a:off x="5533712" y="3484591"/>
            <a:ext cx="600342" cy="600342"/>
          </a:xfrm>
          <a:custGeom>
            <a:avLst/>
            <a:gdLst/>
            <a:ahLst/>
            <a:cxnLst/>
            <a:rect l="l" t="t" r="r" b="b"/>
            <a:pathLst>
              <a:path w="600342" h="600342">
                <a:moveTo>
                  <a:pt x="0" y="0"/>
                </a:moveTo>
                <a:lnTo>
                  <a:pt x="600343" y="0"/>
                </a:lnTo>
                <a:lnTo>
                  <a:pt x="600343" y="600342"/>
                </a:lnTo>
                <a:lnTo>
                  <a:pt x="0" y="6003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rot="1806642">
            <a:off x="12153913" y="3484591"/>
            <a:ext cx="600342" cy="600342"/>
          </a:xfrm>
          <a:custGeom>
            <a:avLst/>
            <a:gdLst/>
            <a:ahLst/>
            <a:cxnLst/>
            <a:rect l="l" t="t" r="r" b="b"/>
            <a:pathLst>
              <a:path w="600342" h="600342">
                <a:moveTo>
                  <a:pt x="0" y="0"/>
                </a:moveTo>
                <a:lnTo>
                  <a:pt x="600342" y="0"/>
                </a:lnTo>
                <a:lnTo>
                  <a:pt x="600342" y="600342"/>
                </a:lnTo>
                <a:lnTo>
                  <a:pt x="0" y="6003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TextBox 15"/>
          <p:cNvSpPr txBox="1"/>
          <p:nvPr/>
        </p:nvSpPr>
        <p:spPr>
          <a:xfrm>
            <a:off x="6237682" y="2451248"/>
            <a:ext cx="5899362" cy="493212"/>
          </a:xfrm>
          <a:prstGeom prst="rect">
            <a:avLst/>
          </a:prstGeom>
        </p:spPr>
        <p:txBody>
          <a:bodyPr lIns="0" tIns="0" rIns="0" bIns="0" rtlCol="0" anchor="t">
            <a:spAutoFit/>
          </a:bodyPr>
          <a:lstStyle/>
          <a:p>
            <a:pPr algn="ctr">
              <a:lnSpc>
                <a:spcPts val="4158"/>
              </a:lnSpc>
              <a:spcBef>
                <a:spcPct val="0"/>
              </a:spcBef>
            </a:pPr>
            <a:r>
              <a:rPr lang="en-US" sz="3198" spc="313" dirty="0" smtClean="0">
                <a:solidFill>
                  <a:srgbClr val="543938"/>
                </a:solidFill>
                <a:latin typeface="Be Vietnam"/>
              </a:rPr>
              <a:t>literature</a:t>
            </a:r>
            <a:endParaRPr lang="en-US" sz="3198" spc="313" dirty="0">
              <a:solidFill>
                <a:srgbClr val="543938"/>
              </a:solidFill>
              <a:latin typeface="Be Vietnam"/>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C9B9"/>
        </a:solidFill>
        <a:effectLst/>
      </p:bgPr>
    </p:bg>
    <p:spTree>
      <p:nvGrpSpPr>
        <p:cNvPr id="1" name=""/>
        <p:cNvGrpSpPr/>
        <p:nvPr/>
      </p:nvGrpSpPr>
      <p:grpSpPr>
        <a:xfrm>
          <a:off x="0" y="0"/>
          <a:ext cx="0" cy="0"/>
          <a:chOff x="0" y="0"/>
          <a:chExt cx="0" cy="0"/>
        </a:xfrm>
      </p:grpSpPr>
      <p:sp>
        <p:nvSpPr>
          <p:cNvPr id="2" name="Freeform 2"/>
          <p:cNvSpPr/>
          <p:nvPr/>
        </p:nvSpPr>
        <p:spPr>
          <a:xfrm flipH="1">
            <a:off x="8105827" y="6689839"/>
            <a:ext cx="4579384" cy="12720511"/>
          </a:xfrm>
          <a:custGeom>
            <a:avLst/>
            <a:gdLst/>
            <a:ahLst/>
            <a:cxnLst/>
            <a:rect l="l" t="t" r="r" b="b"/>
            <a:pathLst>
              <a:path w="4579384" h="12720511">
                <a:moveTo>
                  <a:pt x="4579384" y="0"/>
                </a:moveTo>
                <a:lnTo>
                  <a:pt x="0" y="0"/>
                </a:lnTo>
                <a:lnTo>
                  <a:pt x="0" y="12720511"/>
                </a:lnTo>
                <a:lnTo>
                  <a:pt x="4579384" y="12720511"/>
                </a:lnTo>
                <a:lnTo>
                  <a:pt x="457938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8390032">
            <a:off x="15367438" y="-3674718"/>
            <a:ext cx="5486400" cy="8229600"/>
          </a:xfrm>
          <a:custGeom>
            <a:avLst/>
            <a:gdLst/>
            <a:ahLst/>
            <a:cxnLst/>
            <a:rect l="l" t="t" r="r" b="b"/>
            <a:pathLst>
              <a:path w="5486400" h="8229600">
                <a:moveTo>
                  <a:pt x="0" y="0"/>
                </a:moveTo>
                <a:lnTo>
                  <a:pt x="5486400" y="0"/>
                </a:lnTo>
                <a:lnTo>
                  <a:pt x="5486400" y="8229600"/>
                </a:lnTo>
                <a:lnTo>
                  <a:pt x="0" y="8229600"/>
                </a:lnTo>
                <a:lnTo>
                  <a:pt x="0" y="0"/>
                </a:lnTo>
                <a:close/>
              </a:path>
            </a:pathLst>
          </a:custGeom>
          <a:blipFill>
            <a:blip r:embed="rId4"/>
            <a:stretch>
              <a:fillRect/>
            </a:stretch>
          </a:blipFill>
        </p:spPr>
      </p:sp>
      <p:sp>
        <p:nvSpPr>
          <p:cNvPr id="6" name="Freeform 6"/>
          <p:cNvSpPr/>
          <p:nvPr/>
        </p:nvSpPr>
        <p:spPr>
          <a:xfrm>
            <a:off x="9834609" y="1646693"/>
            <a:ext cx="6816984" cy="5704525"/>
          </a:xfrm>
          <a:custGeom>
            <a:avLst/>
            <a:gdLst/>
            <a:ahLst/>
            <a:cxnLst/>
            <a:rect l="l" t="t" r="r" b="b"/>
            <a:pathLst>
              <a:path w="6113988" h="4057465">
                <a:moveTo>
                  <a:pt x="0" y="0"/>
                </a:moveTo>
                <a:lnTo>
                  <a:pt x="6113989" y="0"/>
                </a:lnTo>
                <a:lnTo>
                  <a:pt x="6113989" y="4057465"/>
                </a:lnTo>
                <a:lnTo>
                  <a:pt x="0" y="4057465"/>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7" name="Freeform 7"/>
          <p:cNvSpPr/>
          <p:nvPr/>
        </p:nvSpPr>
        <p:spPr>
          <a:xfrm rot="-8343662">
            <a:off x="888878" y="10543"/>
            <a:ext cx="1179202" cy="3072840"/>
          </a:xfrm>
          <a:custGeom>
            <a:avLst/>
            <a:gdLst/>
            <a:ahLst/>
            <a:cxnLst/>
            <a:rect l="l" t="t" r="r" b="b"/>
            <a:pathLst>
              <a:path w="1179202" h="3072840">
                <a:moveTo>
                  <a:pt x="0" y="0"/>
                </a:moveTo>
                <a:lnTo>
                  <a:pt x="1179202" y="0"/>
                </a:lnTo>
                <a:lnTo>
                  <a:pt x="1179202" y="3072840"/>
                </a:lnTo>
                <a:lnTo>
                  <a:pt x="0" y="3072840"/>
                </a:lnTo>
                <a:lnTo>
                  <a:pt x="0" y="0"/>
                </a:lnTo>
                <a:close/>
              </a:path>
            </a:pathLst>
          </a:custGeom>
          <a:blipFill>
            <a:blip r:embed="rId8"/>
            <a:stretch>
              <a:fillRect/>
            </a:stretch>
          </a:blipFill>
        </p:spPr>
      </p:sp>
      <p:sp>
        <p:nvSpPr>
          <p:cNvPr id="8" name="Freeform 8"/>
          <p:cNvSpPr/>
          <p:nvPr/>
        </p:nvSpPr>
        <p:spPr>
          <a:xfrm>
            <a:off x="26343" y="5841140"/>
            <a:ext cx="3478180" cy="9661612"/>
          </a:xfrm>
          <a:custGeom>
            <a:avLst/>
            <a:gdLst/>
            <a:ahLst/>
            <a:cxnLst/>
            <a:rect l="l" t="t" r="r" b="b"/>
            <a:pathLst>
              <a:path w="3478180" h="9661612">
                <a:moveTo>
                  <a:pt x="0" y="0"/>
                </a:moveTo>
                <a:lnTo>
                  <a:pt x="3478180" y="0"/>
                </a:lnTo>
                <a:lnTo>
                  <a:pt x="3478180" y="9661612"/>
                </a:lnTo>
                <a:lnTo>
                  <a:pt x="0" y="9661612"/>
                </a:lnTo>
                <a:lnTo>
                  <a:pt x="0" y="0"/>
                </a:lnTo>
                <a:close/>
              </a:path>
            </a:pathLst>
          </a:custGeom>
          <a:blipFill>
            <a:blip r:embed="rId9"/>
            <a:stretch>
              <a:fillRect/>
            </a:stretch>
          </a:blipFill>
        </p:spPr>
      </p:sp>
      <p:sp>
        <p:nvSpPr>
          <p:cNvPr id="9" name="Freeform 9"/>
          <p:cNvSpPr/>
          <p:nvPr/>
        </p:nvSpPr>
        <p:spPr>
          <a:xfrm rot="2516750">
            <a:off x="15462578" y="4628511"/>
            <a:ext cx="1739275" cy="5499683"/>
          </a:xfrm>
          <a:custGeom>
            <a:avLst/>
            <a:gdLst/>
            <a:ahLst/>
            <a:cxnLst/>
            <a:rect l="l" t="t" r="r" b="b"/>
            <a:pathLst>
              <a:path w="1739275" h="5499683">
                <a:moveTo>
                  <a:pt x="0" y="0"/>
                </a:moveTo>
                <a:lnTo>
                  <a:pt x="1739274" y="0"/>
                </a:lnTo>
                <a:lnTo>
                  <a:pt x="1739274" y="5499683"/>
                </a:lnTo>
                <a:lnTo>
                  <a:pt x="0" y="5499683"/>
                </a:lnTo>
                <a:lnTo>
                  <a:pt x="0" y="0"/>
                </a:lnTo>
                <a:close/>
              </a:path>
            </a:pathLst>
          </a:custGeom>
          <a:blipFill>
            <a:blip r:embed="rId10"/>
            <a:stretch>
              <a:fillRect/>
            </a:stretch>
          </a:blipFill>
        </p:spPr>
      </p:sp>
      <p:grpSp>
        <p:nvGrpSpPr>
          <p:cNvPr id="10" name="Group 10"/>
          <p:cNvGrpSpPr/>
          <p:nvPr/>
        </p:nvGrpSpPr>
        <p:grpSpPr>
          <a:xfrm>
            <a:off x="10214191" y="1866503"/>
            <a:ext cx="5916146" cy="5264903"/>
            <a:chOff x="-653768" y="-2276840"/>
            <a:chExt cx="8665117" cy="10653885"/>
          </a:xfrm>
        </p:grpSpPr>
        <p:sp>
          <p:nvSpPr>
            <p:cNvPr id="11" name="TextBox 11"/>
            <p:cNvSpPr txBox="1"/>
            <p:nvPr/>
          </p:nvSpPr>
          <p:spPr>
            <a:xfrm>
              <a:off x="-653768" y="-2276840"/>
              <a:ext cx="8665117" cy="10653885"/>
            </a:xfrm>
            <a:prstGeom prst="rect">
              <a:avLst/>
            </a:prstGeom>
          </p:spPr>
          <p:txBody>
            <a:bodyPr lIns="0" tIns="0" rIns="0" bIns="0" rtlCol="0" anchor="t">
              <a:spAutoFit/>
            </a:bodyPr>
            <a:lstStyle/>
            <a:p>
              <a:pPr lvl="0" algn="ctr">
                <a:lnSpc>
                  <a:spcPts val="4130"/>
                </a:lnSpc>
              </a:pPr>
              <a:r>
                <a:rPr lang="en-US" sz="3600" dirty="0" smtClean="0">
                  <a:solidFill>
                    <a:srgbClr val="543938"/>
                  </a:solidFill>
                  <a:latin typeface="Frunchy Sage Bold"/>
                </a:rPr>
                <a:t>was </a:t>
              </a:r>
              <a:r>
                <a:rPr lang="en-US" sz="3600" dirty="0">
                  <a:solidFill>
                    <a:srgbClr val="543938"/>
                  </a:solidFill>
                  <a:latin typeface="Frunchy Sage Bold"/>
                </a:rPr>
                <a:t>born in Taganrog, Russia. When he was 19 years old, he entered a medical school in Moscow and later became a doctor</a:t>
              </a:r>
              <a:r>
                <a:rPr lang="en-US" sz="3600" dirty="0" smtClean="0">
                  <a:solidFill>
                    <a:srgbClr val="543938"/>
                  </a:solidFill>
                  <a:latin typeface="Frunchy Sage Bold"/>
                </a:rPr>
                <a:t>. He </a:t>
              </a:r>
              <a:r>
                <a:rPr lang="en-US" sz="3600" dirty="0">
                  <a:solidFill>
                    <a:srgbClr val="543938"/>
                  </a:solidFill>
                  <a:latin typeface="Frunchy Sage Bold"/>
                </a:rPr>
                <a:t>began publishing his stories while working as a doctor to help his family. By 1886, she had become known as an author of plays and short stories. Among his works are the play "The Seagull" (1896) and the famous short story "The Steppe" (1888).</a:t>
              </a:r>
              <a:endParaRPr lang="en-US" sz="3600" u="none" dirty="0">
                <a:solidFill>
                  <a:srgbClr val="543938"/>
                </a:solidFill>
                <a:latin typeface="Frunchy Sage Bold"/>
              </a:endParaRPr>
            </a:p>
          </p:txBody>
        </p:sp>
        <p:sp>
          <p:nvSpPr>
            <p:cNvPr id="12" name="TextBox 12"/>
            <p:cNvSpPr txBox="1"/>
            <p:nvPr/>
          </p:nvSpPr>
          <p:spPr>
            <a:xfrm>
              <a:off x="731561" y="-66675"/>
              <a:ext cx="6884362" cy="1418252"/>
            </a:xfrm>
            <a:prstGeom prst="rect">
              <a:avLst/>
            </a:prstGeom>
          </p:spPr>
          <p:txBody>
            <a:bodyPr lIns="0" tIns="0" rIns="0" bIns="0" rtlCol="0" anchor="t">
              <a:spAutoFit/>
            </a:bodyPr>
            <a:lstStyle/>
            <a:p>
              <a:pPr marL="0" lvl="0" indent="0" algn="ctr">
                <a:lnSpc>
                  <a:spcPts val="8065"/>
                </a:lnSpc>
                <a:spcBef>
                  <a:spcPct val="0"/>
                </a:spcBef>
              </a:pPr>
              <a:endParaRPr lang="en-US" sz="7399" dirty="0">
                <a:solidFill>
                  <a:srgbClr val="543938"/>
                </a:solidFill>
                <a:latin typeface="Frunchy Sage Bold"/>
              </a:endParaRPr>
            </a:p>
          </p:txBody>
        </p:sp>
      </p:grpSp>
      <p:pic>
        <p:nvPicPr>
          <p:cNvPr id="13" name="Рисунок 12"/>
          <p:cNvPicPr>
            <a:picLocks noChangeAspect="1"/>
          </p:cNvPicPr>
          <p:nvPr/>
        </p:nvPicPr>
        <p:blipFill rotWithShape="1">
          <a:blip r:embed="rId11"/>
          <a:srcRect l="-2737" t="4066" r="9066" b="10092"/>
          <a:stretch/>
        </p:blipFill>
        <p:spPr>
          <a:xfrm>
            <a:off x="-262826" y="0"/>
            <a:ext cx="9576179" cy="10287000"/>
          </a:xfrm>
          <a:prstGeom prst="rect">
            <a:avLst/>
          </a:prstGeom>
        </p:spPr>
      </p:pic>
      <p:sp>
        <p:nvSpPr>
          <p:cNvPr id="3" name="TextBox 2"/>
          <p:cNvSpPr txBox="1"/>
          <p:nvPr/>
        </p:nvSpPr>
        <p:spPr>
          <a:xfrm>
            <a:off x="10820400" y="877250"/>
            <a:ext cx="5347339" cy="769441"/>
          </a:xfrm>
          <a:prstGeom prst="rect">
            <a:avLst/>
          </a:prstGeom>
          <a:noFill/>
        </p:spPr>
        <p:txBody>
          <a:bodyPr wrap="square" rtlCol="0">
            <a:spAutoFit/>
          </a:bodyPr>
          <a:lstStyle/>
          <a:p>
            <a:r>
              <a:rPr lang="en-US" sz="4400" b="1" dirty="0">
                <a:solidFill>
                  <a:schemeClr val="bg2">
                    <a:lumMod val="10000"/>
                  </a:schemeClr>
                </a:solidFill>
                <a:latin typeface="Frunchy Sage Bold" panose="020B0604020202020204" charset="0"/>
              </a:rPr>
              <a:t>Anton Pavlovich Chekhov </a:t>
            </a:r>
            <a:endParaRPr lang="ru-RU" sz="4400" b="1" dirty="0">
              <a:solidFill>
                <a:schemeClr val="bg2">
                  <a:lumMod val="10000"/>
                </a:schemeClr>
              </a:solidFill>
            </a:endParaRPr>
          </a:p>
        </p:txBody>
      </p:sp>
      <p:pic>
        <p:nvPicPr>
          <p:cNvPr id="4" name="Рисунок 3"/>
          <p:cNvPicPr>
            <a:picLocks noChangeAspect="1"/>
          </p:cNvPicPr>
          <p:nvPr/>
        </p:nvPicPr>
        <p:blipFill>
          <a:blip r:embed="rId12"/>
          <a:stretch>
            <a:fillRect/>
          </a:stretch>
        </p:blipFill>
        <p:spPr>
          <a:xfrm rot="15641891">
            <a:off x="-4585400" y="-5026202"/>
            <a:ext cx="9510584" cy="9833700"/>
          </a:xfrm>
          <a:prstGeom prst="rect">
            <a:avLst/>
          </a:prstGeom>
        </p:spPr>
      </p:pic>
      <p:pic>
        <p:nvPicPr>
          <p:cNvPr id="14" name="Рисунок 13"/>
          <p:cNvPicPr>
            <a:picLocks noChangeAspect="1"/>
          </p:cNvPicPr>
          <p:nvPr/>
        </p:nvPicPr>
        <p:blipFill>
          <a:blip r:embed="rId13"/>
          <a:stretch>
            <a:fillRect/>
          </a:stretch>
        </p:blipFill>
        <p:spPr>
          <a:xfrm>
            <a:off x="9186068" y="-168631"/>
            <a:ext cx="2269300" cy="2416780"/>
          </a:xfrm>
          <a:prstGeom prst="rect">
            <a:avLst/>
          </a:prstGeom>
        </p:spPr>
      </p:pic>
      <p:pic>
        <p:nvPicPr>
          <p:cNvPr id="15" name="Рисунок 14"/>
          <p:cNvPicPr>
            <a:picLocks noChangeAspect="1"/>
          </p:cNvPicPr>
          <p:nvPr/>
        </p:nvPicPr>
        <p:blipFill>
          <a:blip r:embed="rId14"/>
          <a:stretch>
            <a:fillRect/>
          </a:stretch>
        </p:blipFill>
        <p:spPr>
          <a:xfrm>
            <a:off x="23405" y="5839755"/>
            <a:ext cx="3481118" cy="966299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C9B9"/>
        </a:solidFill>
        <a:effectLst/>
      </p:bgPr>
    </p:bg>
    <p:spTree>
      <p:nvGrpSpPr>
        <p:cNvPr id="1" name=""/>
        <p:cNvGrpSpPr/>
        <p:nvPr/>
      </p:nvGrpSpPr>
      <p:grpSpPr>
        <a:xfrm>
          <a:off x="0" y="0"/>
          <a:ext cx="0" cy="0"/>
          <a:chOff x="0" y="0"/>
          <a:chExt cx="0" cy="0"/>
        </a:xfrm>
      </p:grpSpPr>
      <p:sp>
        <p:nvSpPr>
          <p:cNvPr id="2" name="Freeform 2"/>
          <p:cNvSpPr/>
          <p:nvPr/>
        </p:nvSpPr>
        <p:spPr>
          <a:xfrm rot="2158709">
            <a:off x="-2740541" y="8054195"/>
            <a:ext cx="6315718" cy="4378074"/>
          </a:xfrm>
          <a:custGeom>
            <a:avLst/>
            <a:gdLst/>
            <a:ahLst/>
            <a:cxnLst/>
            <a:rect l="l" t="t" r="r" b="b"/>
            <a:pathLst>
              <a:path w="6315718" h="4378074">
                <a:moveTo>
                  <a:pt x="0" y="0"/>
                </a:moveTo>
                <a:lnTo>
                  <a:pt x="6315718" y="0"/>
                </a:lnTo>
                <a:lnTo>
                  <a:pt x="6315718" y="4378075"/>
                </a:lnTo>
                <a:lnTo>
                  <a:pt x="0" y="4378075"/>
                </a:lnTo>
                <a:lnTo>
                  <a:pt x="0" y="0"/>
                </a:lnTo>
                <a:close/>
              </a:path>
            </a:pathLst>
          </a:custGeom>
          <a:blipFill>
            <a:blip r:embed="rId2"/>
            <a:stretch>
              <a:fillRect/>
            </a:stretch>
          </a:blipFill>
        </p:spPr>
      </p:sp>
      <p:sp>
        <p:nvSpPr>
          <p:cNvPr id="7" name="Freeform 7"/>
          <p:cNvSpPr/>
          <p:nvPr/>
        </p:nvSpPr>
        <p:spPr>
          <a:xfrm rot="2478415">
            <a:off x="4094908" y="-138403"/>
            <a:ext cx="1550116" cy="1125783"/>
          </a:xfrm>
          <a:custGeom>
            <a:avLst/>
            <a:gdLst/>
            <a:ahLst/>
            <a:cxnLst/>
            <a:rect l="l" t="t" r="r" b="b"/>
            <a:pathLst>
              <a:path w="1550116" h="1125783">
                <a:moveTo>
                  <a:pt x="0" y="0"/>
                </a:moveTo>
                <a:lnTo>
                  <a:pt x="1550116" y="0"/>
                </a:lnTo>
                <a:lnTo>
                  <a:pt x="1550116" y="1125782"/>
                </a:lnTo>
                <a:lnTo>
                  <a:pt x="0" y="1125782"/>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8" name="Freeform 8"/>
          <p:cNvSpPr/>
          <p:nvPr/>
        </p:nvSpPr>
        <p:spPr>
          <a:xfrm rot="1160651">
            <a:off x="13309461" y="7585059"/>
            <a:ext cx="5102352" cy="8229600"/>
          </a:xfrm>
          <a:custGeom>
            <a:avLst/>
            <a:gdLst/>
            <a:ahLst/>
            <a:cxnLst/>
            <a:rect l="l" t="t" r="r" b="b"/>
            <a:pathLst>
              <a:path w="5102352" h="8229600">
                <a:moveTo>
                  <a:pt x="0" y="0"/>
                </a:moveTo>
                <a:lnTo>
                  <a:pt x="5102352" y="0"/>
                </a:lnTo>
                <a:lnTo>
                  <a:pt x="5102352" y="8229600"/>
                </a:lnTo>
                <a:lnTo>
                  <a:pt x="0" y="8229600"/>
                </a:lnTo>
                <a:lnTo>
                  <a:pt x="0" y="0"/>
                </a:lnTo>
                <a:close/>
              </a:path>
            </a:pathLst>
          </a:custGeom>
          <a:blipFill>
            <a:blip r:embed="rId7"/>
            <a:stretch>
              <a:fillRect/>
            </a:stretch>
          </a:blipFill>
        </p:spPr>
      </p:sp>
      <p:sp>
        <p:nvSpPr>
          <p:cNvPr id="11" name="Freeform 11"/>
          <p:cNvSpPr/>
          <p:nvPr/>
        </p:nvSpPr>
        <p:spPr>
          <a:xfrm rot="-1305203">
            <a:off x="15155602" y="-1892647"/>
            <a:ext cx="6350033" cy="6948938"/>
          </a:xfrm>
          <a:custGeom>
            <a:avLst/>
            <a:gdLst/>
            <a:ahLst/>
            <a:cxnLst/>
            <a:rect l="l" t="t" r="r" b="b"/>
            <a:pathLst>
              <a:path w="6350033" h="6948938">
                <a:moveTo>
                  <a:pt x="0" y="0"/>
                </a:moveTo>
                <a:lnTo>
                  <a:pt x="6350033" y="0"/>
                </a:lnTo>
                <a:lnTo>
                  <a:pt x="6350033" y="6948938"/>
                </a:lnTo>
                <a:lnTo>
                  <a:pt x="0" y="6948938"/>
                </a:lnTo>
                <a:lnTo>
                  <a:pt x="0" y="0"/>
                </a:lnTo>
                <a:close/>
              </a:path>
            </a:pathLst>
          </a:custGeom>
          <a:blipFill>
            <a:blip r:embed="rId8"/>
            <a:stretch>
              <a:fillRect/>
            </a:stretch>
          </a:blipFill>
        </p:spPr>
      </p:sp>
      <p:sp>
        <p:nvSpPr>
          <p:cNvPr id="14" name="Freeform 14"/>
          <p:cNvSpPr/>
          <p:nvPr/>
        </p:nvSpPr>
        <p:spPr>
          <a:xfrm rot="1813225">
            <a:off x="-1296490" y="-1356167"/>
            <a:ext cx="2928125" cy="7596550"/>
          </a:xfrm>
          <a:custGeom>
            <a:avLst/>
            <a:gdLst/>
            <a:ahLst/>
            <a:cxnLst/>
            <a:rect l="l" t="t" r="r" b="b"/>
            <a:pathLst>
              <a:path w="2928125" h="7596550">
                <a:moveTo>
                  <a:pt x="0" y="0"/>
                </a:moveTo>
                <a:lnTo>
                  <a:pt x="2928125" y="0"/>
                </a:lnTo>
                <a:lnTo>
                  <a:pt x="2928125" y="7596550"/>
                </a:lnTo>
                <a:lnTo>
                  <a:pt x="0" y="7596550"/>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5" name="TextBox 15"/>
          <p:cNvSpPr txBox="1"/>
          <p:nvPr/>
        </p:nvSpPr>
        <p:spPr>
          <a:xfrm>
            <a:off x="9000841" y="5529314"/>
            <a:ext cx="3867867" cy="603948"/>
          </a:xfrm>
          <a:prstGeom prst="rect">
            <a:avLst/>
          </a:prstGeom>
        </p:spPr>
        <p:txBody>
          <a:bodyPr lIns="0" tIns="0" rIns="0" bIns="0" rtlCol="0" anchor="t">
            <a:spAutoFit/>
          </a:bodyPr>
          <a:lstStyle/>
          <a:p>
            <a:pPr marL="0" lvl="0" indent="0" algn="ctr">
              <a:lnSpc>
                <a:spcPts val="4577"/>
              </a:lnSpc>
              <a:spcBef>
                <a:spcPct val="0"/>
              </a:spcBef>
            </a:pPr>
            <a:r>
              <a:rPr lang="ru-RU" sz="4199" u="none" dirty="0" smtClean="0">
                <a:solidFill>
                  <a:srgbClr val="543938"/>
                </a:solidFill>
                <a:latin typeface="Frunchy Sage Bold"/>
              </a:rPr>
              <a:t>«</a:t>
            </a:r>
            <a:r>
              <a:rPr lang="en-US" sz="4199" dirty="0">
                <a:solidFill>
                  <a:srgbClr val="543938"/>
                </a:solidFill>
                <a:latin typeface="Frunchy Sage Bold"/>
              </a:rPr>
              <a:t>L</a:t>
            </a:r>
            <a:r>
              <a:rPr lang="en-US" sz="4199" u="none" dirty="0" smtClean="0">
                <a:solidFill>
                  <a:srgbClr val="543938"/>
                </a:solidFill>
                <a:latin typeface="Frunchy Sage Bold"/>
              </a:rPr>
              <a:t>ady with a dog</a:t>
            </a:r>
            <a:r>
              <a:rPr lang="ru-RU" sz="4199" u="none" dirty="0" smtClean="0">
                <a:solidFill>
                  <a:srgbClr val="543938"/>
                </a:solidFill>
                <a:latin typeface="Frunchy Sage Bold"/>
              </a:rPr>
              <a:t>»</a:t>
            </a:r>
            <a:endParaRPr lang="en-US" sz="4199" u="none" dirty="0">
              <a:solidFill>
                <a:srgbClr val="543938"/>
              </a:solidFill>
              <a:latin typeface="Frunchy Sage Bold"/>
            </a:endParaRPr>
          </a:p>
        </p:txBody>
      </p:sp>
      <p:sp>
        <p:nvSpPr>
          <p:cNvPr id="16" name="TextBox 16"/>
          <p:cNvSpPr txBox="1"/>
          <p:nvPr/>
        </p:nvSpPr>
        <p:spPr>
          <a:xfrm>
            <a:off x="12760935" y="5511294"/>
            <a:ext cx="3867867" cy="603948"/>
          </a:xfrm>
          <a:prstGeom prst="rect">
            <a:avLst/>
          </a:prstGeom>
        </p:spPr>
        <p:txBody>
          <a:bodyPr lIns="0" tIns="0" rIns="0" bIns="0" rtlCol="0" anchor="t">
            <a:spAutoFit/>
          </a:bodyPr>
          <a:lstStyle/>
          <a:p>
            <a:pPr marL="0" lvl="0" indent="0" algn="ctr">
              <a:lnSpc>
                <a:spcPts val="4577"/>
              </a:lnSpc>
              <a:spcBef>
                <a:spcPct val="0"/>
              </a:spcBef>
            </a:pPr>
            <a:r>
              <a:rPr lang="ru-RU" sz="4199" u="none" dirty="0" smtClean="0">
                <a:solidFill>
                  <a:srgbClr val="543938"/>
                </a:solidFill>
                <a:latin typeface="Frunchy Sage Bold"/>
              </a:rPr>
              <a:t>«</a:t>
            </a:r>
            <a:r>
              <a:rPr lang="en-US" sz="4199" u="none" dirty="0" smtClean="0">
                <a:solidFill>
                  <a:srgbClr val="543938"/>
                </a:solidFill>
                <a:latin typeface="Frunchy Sage Bold"/>
              </a:rPr>
              <a:t>The man in the Case</a:t>
            </a:r>
            <a:r>
              <a:rPr lang="ru-RU" sz="4199" u="none" dirty="0" smtClean="0">
                <a:solidFill>
                  <a:srgbClr val="543938"/>
                </a:solidFill>
                <a:latin typeface="Frunchy Sage Bold"/>
              </a:rPr>
              <a:t>»</a:t>
            </a:r>
            <a:endParaRPr lang="en-US" sz="4199" u="none" dirty="0">
              <a:solidFill>
                <a:srgbClr val="543938"/>
              </a:solidFill>
              <a:latin typeface="Frunchy Sage Bold"/>
            </a:endParaRPr>
          </a:p>
        </p:txBody>
      </p:sp>
      <p:sp>
        <p:nvSpPr>
          <p:cNvPr id="17" name="TextBox 17"/>
          <p:cNvSpPr txBox="1"/>
          <p:nvPr/>
        </p:nvSpPr>
        <p:spPr>
          <a:xfrm>
            <a:off x="13101486" y="6115242"/>
            <a:ext cx="3401705" cy="2782813"/>
          </a:xfrm>
          <a:prstGeom prst="rect">
            <a:avLst/>
          </a:prstGeom>
        </p:spPr>
        <p:txBody>
          <a:bodyPr lIns="0" tIns="0" rIns="0" bIns="0" rtlCol="0" anchor="t">
            <a:spAutoFit/>
          </a:bodyPr>
          <a:lstStyle/>
          <a:p>
            <a:pPr algn="ctr">
              <a:lnSpc>
                <a:spcPts val="3128"/>
              </a:lnSpc>
            </a:pPr>
            <a:r>
              <a:rPr lang="en-US" sz="2300" dirty="0">
                <a:solidFill>
                  <a:srgbClr val="543938"/>
                </a:solidFill>
                <a:latin typeface="Be Vietnam"/>
              </a:rPr>
              <a:t>The story was written in 1898. The work is the first story of the "Little Trilogy" – a cycle that also includes the stories "Gooseberry" and "About </a:t>
            </a:r>
            <a:r>
              <a:rPr lang="en-US" sz="2300" dirty="0" smtClean="0">
                <a:solidFill>
                  <a:srgbClr val="543938"/>
                </a:solidFill>
                <a:latin typeface="Be Vietnam"/>
              </a:rPr>
              <a:t>Love</a:t>
            </a:r>
            <a:r>
              <a:rPr lang="ru-RU" sz="2300" dirty="0" smtClean="0">
                <a:solidFill>
                  <a:srgbClr val="543938"/>
                </a:solidFill>
                <a:latin typeface="Be Vietnam"/>
              </a:rPr>
              <a:t>"</a:t>
            </a:r>
            <a:endParaRPr lang="en-US" sz="2300" u="none" dirty="0">
              <a:solidFill>
                <a:srgbClr val="543938"/>
              </a:solidFill>
              <a:latin typeface="Be Vietnam"/>
            </a:endParaRPr>
          </a:p>
        </p:txBody>
      </p:sp>
      <p:sp>
        <p:nvSpPr>
          <p:cNvPr id="18" name="TextBox 18"/>
          <p:cNvSpPr txBox="1"/>
          <p:nvPr/>
        </p:nvSpPr>
        <p:spPr>
          <a:xfrm>
            <a:off x="1392511" y="5537078"/>
            <a:ext cx="3867867" cy="603948"/>
          </a:xfrm>
          <a:prstGeom prst="rect">
            <a:avLst/>
          </a:prstGeom>
        </p:spPr>
        <p:txBody>
          <a:bodyPr lIns="0" tIns="0" rIns="0" bIns="0" rtlCol="0" anchor="t">
            <a:spAutoFit/>
          </a:bodyPr>
          <a:lstStyle/>
          <a:p>
            <a:pPr marL="0" lvl="0" indent="0" algn="ctr">
              <a:lnSpc>
                <a:spcPts val="4577"/>
              </a:lnSpc>
              <a:spcBef>
                <a:spcPct val="0"/>
              </a:spcBef>
            </a:pPr>
            <a:r>
              <a:rPr lang="ru-RU" sz="4199" u="none" dirty="0" smtClean="0">
                <a:solidFill>
                  <a:srgbClr val="543938"/>
                </a:solidFill>
                <a:latin typeface="Frunchy Sage Bold"/>
              </a:rPr>
              <a:t>«</a:t>
            </a:r>
            <a:r>
              <a:rPr lang="en-US" sz="4199" u="none" dirty="0" smtClean="0">
                <a:solidFill>
                  <a:srgbClr val="543938"/>
                </a:solidFill>
                <a:latin typeface="Frunchy Sage Bold"/>
              </a:rPr>
              <a:t>Cherry Orchard</a:t>
            </a:r>
            <a:r>
              <a:rPr lang="ru-RU" sz="4199" u="none" dirty="0" smtClean="0">
                <a:solidFill>
                  <a:srgbClr val="543938"/>
                </a:solidFill>
                <a:latin typeface="Frunchy Sage Bold"/>
              </a:rPr>
              <a:t>»</a:t>
            </a:r>
            <a:endParaRPr lang="en-US" sz="4199" u="none" dirty="0">
              <a:solidFill>
                <a:srgbClr val="543938"/>
              </a:solidFill>
              <a:latin typeface="Frunchy Sage Bold"/>
            </a:endParaRPr>
          </a:p>
        </p:txBody>
      </p:sp>
      <p:sp>
        <p:nvSpPr>
          <p:cNvPr id="19" name="TextBox 19"/>
          <p:cNvSpPr txBox="1"/>
          <p:nvPr/>
        </p:nvSpPr>
        <p:spPr>
          <a:xfrm>
            <a:off x="1556627" y="6141026"/>
            <a:ext cx="3513782" cy="3180358"/>
          </a:xfrm>
          <a:prstGeom prst="rect">
            <a:avLst/>
          </a:prstGeom>
        </p:spPr>
        <p:txBody>
          <a:bodyPr wrap="square" lIns="0" tIns="0" rIns="0" bIns="0" rtlCol="0" anchor="t">
            <a:spAutoFit/>
          </a:bodyPr>
          <a:lstStyle/>
          <a:p>
            <a:pPr algn="ctr">
              <a:lnSpc>
                <a:spcPts val="3128"/>
              </a:lnSpc>
            </a:pPr>
            <a:r>
              <a:rPr lang="en-US" sz="2300" dirty="0">
                <a:solidFill>
                  <a:srgbClr val="543938"/>
                </a:solidFill>
                <a:latin typeface="Be Vietnam"/>
              </a:rPr>
              <a:t>The play was the last in his work. Written in 1903, it was staged on the stage of his beloved Moscow Art Theater in 1904 and became the result of reflections on the fate of Russia..</a:t>
            </a:r>
            <a:endParaRPr lang="en-US" sz="2300" u="none" dirty="0">
              <a:solidFill>
                <a:srgbClr val="543938"/>
              </a:solidFill>
              <a:latin typeface="Be Vietnam"/>
            </a:endParaRPr>
          </a:p>
        </p:txBody>
      </p:sp>
      <p:sp>
        <p:nvSpPr>
          <p:cNvPr id="20" name="TextBox 20"/>
          <p:cNvSpPr txBox="1"/>
          <p:nvPr/>
        </p:nvSpPr>
        <p:spPr>
          <a:xfrm>
            <a:off x="4128756" y="197896"/>
            <a:ext cx="9568808" cy="1525802"/>
          </a:xfrm>
          <a:prstGeom prst="rect">
            <a:avLst/>
          </a:prstGeom>
        </p:spPr>
        <p:txBody>
          <a:bodyPr lIns="0" tIns="0" rIns="0" bIns="0" rtlCol="0" anchor="t">
            <a:spAutoFit/>
          </a:bodyPr>
          <a:lstStyle/>
          <a:p>
            <a:pPr marL="0" lvl="0" indent="0" algn="ctr">
              <a:lnSpc>
                <a:spcPts val="11621"/>
              </a:lnSpc>
              <a:spcBef>
                <a:spcPct val="0"/>
              </a:spcBef>
            </a:pPr>
            <a:r>
              <a:rPr lang="en-US" sz="10661" u="none" dirty="0" smtClean="0">
                <a:solidFill>
                  <a:srgbClr val="543938"/>
                </a:solidFill>
                <a:latin typeface="Frunchy Sage Bold"/>
              </a:rPr>
              <a:t>Popular works</a:t>
            </a:r>
            <a:endParaRPr lang="en-US" sz="10661" u="none" dirty="0">
              <a:solidFill>
                <a:srgbClr val="543938"/>
              </a:solidFill>
              <a:latin typeface="Frunchy Sage Bold"/>
            </a:endParaRPr>
          </a:p>
        </p:txBody>
      </p:sp>
      <p:sp>
        <p:nvSpPr>
          <p:cNvPr id="21" name="TextBox 21"/>
          <p:cNvSpPr txBox="1"/>
          <p:nvPr/>
        </p:nvSpPr>
        <p:spPr>
          <a:xfrm>
            <a:off x="5159592" y="5537078"/>
            <a:ext cx="3867867" cy="603948"/>
          </a:xfrm>
          <a:prstGeom prst="rect">
            <a:avLst/>
          </a:prstGeom>
        </p:spPr>
        <p:txBody>
          <a:bodyPr lIns="0" tIns="0" rIns="0" bIns="0" rtlCol="0" anchor="t">
            <a:spAutoFit/>
          </a:bodyPr>
          <a:lstStyle/>
          <a:p>
            <a:pPr marL="0" lvl="0" indent="0" algn="ctr">
              <a:lnSpc>
                <a:spcPts val="4577"/>
              </a:lnSpc>
              <a:spcBef>
                <a:spcPct val="0"/>
              </a:spcBef>
            </a:pPr>
            <a:r>
              <a:rPr lang="ru-RU" sz="4199" dirty="0" smtClean="0">
                <a:solidFill>
                  <a:srgbClr val="543938"/>
                </a:solidFill>
                <a:latin typeface="Frunchy Sage Bold"/>
              </a:rPr>
              <a:t>«</a:t>
            </a:r>
            <a:r>
              <a:rPr lang="en-US" sz="4199" dirty="0" smtClean="0">
                <a:solidFill>
                  <a:srgbClr val="543938"/>
                </a:solidFill>
                <a:latin typeface="Frunchy Sage Bold"/>
              </a:rPr>
              <a:t>Ward </a:t>
            </a:r>
            <a:r>
              <a:rPr lang="ru-RU" sz="4199" dirty="0" smtClean="0">
                <a:solidFill>
                  <a:srgbClr val="543938"/>
                </a:solidFill>
                <a:latin typeface="Frunchy Sage Bold"/>
              </a:rPr>
              <a:t>№</a:t>
            </a:r>
            <a:r>
              <a:rPr lang="en-US" sz="4199" dirty="0" smtClean="0">
                <a:solidFill>
                  <a:srgbClr val="543938"/>
                </a:solidFill>
                <a:latin typeface="Frunchy Sage Bold"/>
              </a:rPr>
              <a:t> 6</a:t>
            </a:r>
            <a:r>
              <a:rPr lang="ru-RU" sz="4199" dirty="0" smtClean="0">
                <a:solidFill>
                  <a:srgbClr val="543938"/>
                </a:solidFill>
                <a:latin typeface="Frunchy Sage Bold"/>
              </a:rPr>
              <a:t>»</a:t>
            </a:r>
            <a:endParaRPr lang="en-US" sz="4199" u="none" dirty="0">
              <a:solidFill>
                <a:srgbClr val="543938"/>
              </a:solidFill>
              <a:latin typeface="Frunchy Sage Bold"/>
            </a:endParaRPr>
          </a:p>
        </p:txBody>
      </p:sp>
      <p:sp>
        <p:nvSpPr>
          <p:cNvPr id="22" name="TextBox 22"/>
          <p:cNvSpPr txBox="1"/>
          <p:nvPr/>
        </p:nvSpPr>
        <p:spPr>
          <a:xfrm>
            <a:off x="5283729" y="6089283"/>
            <a:ext cx="3647516" cy="3975447"/>
          </a:xfrm>
          <a:prstGeom prst="rect">
            <a:avLst/>
          </a:prstGeom>
        </p:spPr>
        <p:txBody>
          <a:bodyPr wrap="square" lIns="0" tIns="0" rIns="0" bIns="0" rtlCol="0" anchor="t">
            <a:spAutoFit/>
          </a:bodyPr>
          <a:lstStyle/>
          <a:p>
            <a:pPr algn="ctr">
              <a:lnSpc>
                <a:spcPts val="3128"/>
              </a:lnSpc>
            </a:pPr>
            <a:r>
              <a:rPr lang="en-US" sz="2300" dirty="0" smtClean="0">
                <a:solidFill>
                  <a:srgbClr val="543938"/>
                </a:solidFill>
                <a:latin typeface="Be Vietnam"/>
              </a:rPr>
              <a:t>The </a:t>
            </a:r>
            <a:r>
              <a:rPr lang="en-US" sz="2300" dirty="0">
                <a:solidFill>
                  <a:srgbClr val="543938"/>
                </a:solidFill>
                <a:latin typeface="Be Vietnam"/>
              </a:rPr>
              <a:t>story was written and published in 1892 in the literary magazine "Russian Thought". This is one of the best works of the writer, in which he fully revealed the themes of loneliness, hypocrisy and vulgarity of life in the musty Russian outback.</a:t>
            </a:r>
            <a:endParaRPr lang="en-US" sz="2300" u="none" dirty="0">
              <a:solidFill>
                <a:srgbClr val="543938"/>
              </a:solidFill>
              <a:latin typeface="Be Vietnam"/>
            </a:endParaRPr>
          </a:p>
        </p:txBody>
      </p:sp>
      <p:sp>
        <p:nvSpPr>
          <p:cNvPr id="23" name="TextBox 23"/>
          <p:cNvSpPr txBox="1"/>
          <p:nvPr/>
        </p:nvSpPr>
        <p:spPr>
          <a:xfrm>
            <a:off x="9365797" y="6132941"/>
            <a:ext cx="3401705" cy="3180358"/>
          </a:xfrm>
          <a:prstGeom prst="rect">
            <a:avLst/>
          </a:prstGeom>
        </p:spPr>
        <p:txBody>
          <a:bodyPr lIns="0" tIns="0" rIns="0" bIns="0" rtlCol="0" anchor="t">
            <a:spAutoFit/>
          </a:bodyPr>
          <a:lstStyle/>
          <a:p>
            <a:pPr algn="ctr">
              <a:lnSpc>
                <a:spcPts val="3128"/>
              </a:lnSpc>
            </a:pPr>
            <a:r>
              <a:rPr lang="en-US" sz="2300" dirty="0">
                <a:solidFill>
                  <a:srgbClr val="543938"/>
                </a:solidFill>
                <a:latin typeface="Be Vietnam"/>
              </a:rPr>
              <a:t>Chekhov wrote the </a:t>
            </a:r>
            <a:r>
              <a:rPr lang="en-US" sz="2300" dirty="0" smtClean="0">
                <a:solidFill>
                  <a:srgbClr val="543938"/>
                </a:solidFill>
                <a:latin typeface="Be Vietnam"/>
              </a:rPr>
              <a:t>stor</a:t>
            </a:r>
            <a:r>
              <a:rPr lang="en-US" sz="2300" dirty="0">
                <a:solidFill>
                  <a:srgbClr val="543938"/>
                </a:solidFill>
                <a:latin typeface="Be Vietnam"/>
              </a:rPr>
              <a:t>y</a:t>
            </a:r>
            <a:r>
              <a:rPr lang="en-US" sz="2300" dirty="0" smtClean="0">
                <a:solidFill>
                  <a:srgbClr val="543938"/>
                </a:solidFill>
                <a:latin typeface="Be Vietnam"/>
              </a:rPr>
              <a:t> </a:t>
            </a:r>
            <a:r>
              <a:rPr lang="en-US" sz="2300" dirty="0">
                <a:solidFill>
                  <a:srgbClr val="543938"/>
                </a:solidFill>
                <a:latin typeface="Be Vietnam"/>
              </a:rPr>
              <a:t>in 1898. The work may have been based on events from the writer's life – acquaintance with his future wife O.L. </a:t>
            </a:r>
            <a:r>
              <a:rPr lang="en-US" sz="2300" dirty="0" err="1">
                <a:solidFill>
                  <a:srgbClr val="543938"/>
                </a:solidFill>
                <a:latin typeface="Be Vietnam"/>
              </a:rPr>
              <a:t>Knipper</a:t>
            </a:r>
            <a:r>
              <a:rPr lang="en-US" sz="2300" dirty="0">
                <a:solidFill>
                  <a:srgbClr val="543938"/>
                </a:solidFill>
                <a:latin typeface="Be Vietnam"/>
              </a:rPr>
              <a:t>, a trip to Yalta.			</a:t>
            </a:r>
            <a:endParaRPr lang="en-US" sz="2300" u="none" dirty="0">
              <a:solidFill>
                <a:srgbClr val="543938"/>
              </a:solidFill>
              <a:latin typeface="Be Vietnam"/>
            </a:endParaRPr>
          </a:p>
        </p:txBody>
      </p:sp>
      <p:pic>
        <p:nvPicPr>
          <p:cNvPr id="25" name="Рисунок 24"/>
          <p:cNvPicPr>
            <a:picLocks noChangeAspect="1"/>
          </p:cNvPicPr>
          <p:nvPr/>
        </p:nvPicPr>
        <p:blipFill rotWithShape="1">
          <a:blip r:embed="rId13"/>
          <a:srcRect l="36007" r="35813"/>
          <a:stretch/>
        </p:blipFill>
        <p:spPr>
          <a:xfrm>
            <a:off x="5947968" y="1907574"/>
            <a:ext cx="2289546" cy="3538188"/>
          </a:xfrm>
          <a:prstGeom prst="rect">
            <a:avLst/>
          </a:prstGeom>
        </p:spPr>
      </p:pic>
      <p:pic>
        <p:nvPicPr>
          <p:cNvPr id="27" name="Рисунок 26"/>
          <p:cNvPicPr>
            <a:picLocks noChangeAspect="1"/>
          </p:cNvPicPr>
          <p:nvPr/>
        </p:nvPicPr>
        <p:blipFill>
          <a:blip r:embed="rId14"/>
          <a:stretch>
            <a:fillRect/>
          </a:stretch>
        </p:blipFill>
        <p:spPr>
          <a:xfrm>
            <a:off x="13577550" y="1824088"/>
            <a:ext cx="2234638" cy="3518539"/>
          </a:xfrm>
          <a:prstGeom prst="rect">
            <a:avLst/>
          </a:prstGeom>
        </p:spPr>
      </p:pic>
      <p:pic>
        <p:nvPicPr>
          <p:cNvPr id="29" name="Рисунок 28"/>
          <p:cNvPicPr>
            <a:picLocks noChangeAspect="1"/>
          </p:cNvPicPr>
          <p:nvPr/>
        </p:nvPicPr>
        <p:blipFill>
          <a:blip r:embed="rId15"/>
          <a:stretch>
            <a:fillRect/>
          </a:stretch>
        </p:blipFill>
        <p:spPr>
          <a:xfrm>
            <a:off x="14112453" y="-2967253"/>
            <a:ext cx="8474174" cy="8809484"/>
          </a:xfrm>
          <a:prstGeom prst="rect">
            <a:avLst/>
          </a:prstGeom>
        </p:spPr>
      </p:pic>
      <p:pic>
        <p:nvPicPr>
          <p:cNvPr id="30" name="Рисунок 29"/>
          <p:cNvPicPr>
            <a:picLocks noChangeAspect="1"/>
          </p:cNvPicPr>
          <p:nvPr/>
        </p:nvPicPr>
        <p:blipFill>
          <a:blip r:embed="rId16"/>
          <a:stretch>
            <a:fillRect/>
          </a:stretch>
        </p:blipFill>
        <p:spPr>
          <a:xfrm>
            <a:off x="9770443" y="1815014"/>
            <a:ext cx="2320048" cy="3630748"/>
          </a:xfrm>
          <a:prstGeom prst="rect">
            <a:avLst/>
          </a:prstGeom>
        </p:spPr>
      </p:pic>
      <p:pic>
        <p:nvPicPr>
          <p:cNvPr id="31" name="Рисунок 30"/>
          <p:cNvPicPr>
            <a:picLocks noChangeAspect="1"/>
          </p:cNvPicPr>
          <p:nvPr/>
        </p:nvPicPr>
        <p:blipFill>
          <a:blip r:embed="rId17"/>
          <a:stretch>
            <a:fillRect/>
          </a:stretch>
        </p:blipFill>
        <p:spPr>
          <a:xfrm>
            <a:off x="2219860" y="1846130"/>
            <a:ext cx="2321427" cy="362916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C9B9"/>
        </a:solidFill>
        <a:effectLst/>
      </p:bgPr>
    </p:bg>
    <p:spTree>
      <p:nvGrpSpPr>
        <p:cNvPr id="1" name=""/>
        <p:cNvGrpSpPr/>
        <p:nvPr/>
      </p:nvGrpSpPr>
      <p:grpSpPr>
        <a:xfrm>
          <a:off x="0" y="0"/>
          <a:ext cx="0" cy="0"/>
          <a:chOff x="0" y="0"/>
          <a:chExt cx="0" cy="0"/>
        </a:xfrm>
      </p:grpSpPr>
      <p:sp>
        <p:nvSpPr>
          <p:cNvPr id="2" name="Freeform 2"/>
          <p:cNvSpPr/>
          <p:nvPr/>
        </p:nvSpPr>
        <p:spPr>
          <a:xfrm>
            <a:off x="3501632" y="1073555"/>
            <a:ext cx="9634517" cy="9419845"/>
          </a:xfrm>
          <a:custGeom>
            <a:avLst/>
            <a:gdLst/>
            <a:ahLst/>
            <a:cxnLst/>
            <a:rect l="l" t="t" r="r" b="b"/>
            <a:pathLst>
              <a:path w="9309154" h="9309154">
                <a:moveTo>
                  <a:pt x="0" y="0"/>
                </a:moveTo>
                <a:lnTo>
                  <a:pt x="9309154" y="0"/>
                </a:lnTo>
                <a:lnTo>
                  <a:pt x="9309154" y="9309154"/>
                </a:lnTo>
                <a:lnTo>
                  <a:pt x="0" y="9309154"/>
                </a:lnTo>
                <a:lnTo>
                  <a:pt x="0" y="0"/>
                </a:lnTo>
                <a:close/>
              </a:path>
            </a:pathLst>
          </a:custGeom>
          <a:blipFill>
            <a:blip r:embed="rId2"/>
            <a:stretch>
              <a:fillRect/>
            </a:stretch>
          </a:blipFill>
        </p:spPr>
      </p:sp>
      <p:sp>
        <p:nvSpPr>
          <p:cNvPr id="3" name="Freeform 3"/>
          <p:cNvSpPr/>
          <p:nvPr/>
        </p:nvSpPr>
        <p:spPr>
          <a:xfrm rot="-952261">
            <a:off x="981329" y="6054395"/>
            <a:ext cx="3598127" cy="4153683"/>
          </a:xfrm>
          <a:custGeom>
            <a:avLst/>
            <a:gdLst/>
            <a:ahLst/>
            <a:cxnLst/>
            <a:rect l="l" t="t" r="r" b="b"/>
            <a:pathLst>
              <a:path w="3598127" h="4153683">
                <a:moveTo>
                  <a:pt x="0" y="0"/>
                </a:moveTo>
                <a:lnTo>
                  <a:pt x="3598128" y="0"/>
                </a:lnTo>
                <a:lnTo>
                  <a:pt x="3598128" y="4153683"/>
                </a:lnTo>
                <a:lnTo>
                  <a:pt x="0" y="4153683"/>
                </a:lnTo>
                <a:lnTo>
                  <a:pt x="0" y="0"/>
                </a:lnTo>
                <a:close/>
              </a:path>
            </a:pathLst>
          </a:custGeom>
          <a:blipFill>
            <a:blip r:embed="rId3"/>
            <a:stretch>
              <a:fillRect/>
            </a:stretch>
          </a:blipFill>
        </p:spPr>
      </p:sp>
      <p:sp>
        <p:nvSpPr>
          <p:cNvPr id="4" name="Freeform 4"/>
          <p:cNvSpPr/>
          <p:nvPr/>
        </p:nvSpPr>
        <p:spPr>
          <a:xfrm>
            <a:off x="14919309" y="1595908"/>
            <a:ext cx="2597975" cy="2601226"/>
          </a:xfrm>
          <a:custGeom>
            <a:avLst/>
            <a:gdLst/>
            <a:ahLst/>
            <a:cxnLst/>
            <a:rect l="l" t="t" r="r" b="b"/>
            <a:pathLst>
              <a:path w="2597975" h="2601226">
                <a:moveTo>
                  <a:pt x="0" y="0"/>
                </a:moveTo>
                <a:lnTo>
                  <a:pt x="2597974" y="0"/>
                </a:lnTo>
                <a:lnTo>
                  <a:pt x="2597974" y="2601227"/>
                </a:lnTo>
                <a:lnTo>
                  <a:pt x="0" y="2601227"/>
                </a:lnTo>
                <a:lnTo>
                  <a:pt x="0" y="0"/>
                </a:lnTo>
                <a:close/>
              </a:path>
            </a:pathLst>
          </a:custGeom>
          <a:blipFill>
            <a:blip r:embed="rId4"/>
            <a:stretch>
              <a:fillRect/>
            </a:stretch>
          </a:blipFill>
        </p:spPr>
      </p:sp>
      <p:sp>
        <p:nvSpPr>
          <p:cNvPr id="5" name="Freeform 5"/>
          <p:cNvSpPr/>
          <p:nvPr/>
        </p:nvSpPr>
        <p:spPr>
          <a:xfrm>
            <a:off x="11120463" y="4819554"/>
            <a:ext cx="7407192" cy="8229600"/>
          </a:xfrm>
          <a:custGeom>
            <a:avLst/>
            <a:gdLst/>
            <a:ahLst/>
            <a:cxnLst/>
            <a:rect l="l" t="t" r="r" b="b"/>
            <a:pathLst>
              <a:path w="7407192" h="8229600">
                <a:moveTo>
                  <a:pt x="0" y="0"/>
                </a:moveTo>
                <a:lnTo>
                  <a:pt x="7407192" y="0"/>
                </a:lnTo>
                <a:lnTo>
                  <a:pt x="7407192" y="8229600"/>
                </a:lnTo>
                <a:lnTo>
                  <a:pt x="0" y="8229600"/>
                </a:lnTo>
                <a:lnTo>
                  <a:pt x="0" y="0"/>
                </a:lnTo>
                <a:close/>
              </a:path>
            </a:pathLst>
          </a:custGeom>
          <a:blipFill>
            <a:blip r:embed="rId5"/>
            <a:stretch>
              <a:fillRect/>
            </a:stretch>
          </a:blipFill>
        </p:spPr>
      </p:sp>
      <p:sp>
        <p:nvSpPr>
          <p:cNvPr id="6" name="TextBox 6"/>
          <p:cNvSpPr txBox="1"/>
          <p:nvPr/>
        </p:nvSpPr>
        <p:spPr>
          <a:xfrm>
            <a:off x="3314215" y="-186631"/>
            <a:ext cx="10009350" cy="1782539"/>
          </a:xfrm>
          <a:prstGeom prst="rect">
            <a:avLst/>
          </a:prstGeom>
        </p:spPr>
        <p:txBody>
          <a:bodyPr wrap="square" lIns="0" tIns="0" rIns="0" bIns="0" rtlCol="0" anchor="t">
            <a:spAutoFit/>
          </a:bodyPr>
          <a:lstStyle/>
          <a:p>
            <a:pPr lvl="0" algn="ctr">
              <a:lnSpc>
                <a:spcPts val="13877"/>
              </a:lnSpc>
              <a:spcBef>
                <a:spcPct val="0"/>
              </a:spcBef>
            </a:pPr>
            <a:r>
              <a:rPr lang="en-US" sz="9600" dirty="0" smtClean="0">
                <a:solidFill>
                  <a:srgbClr val="543938"/>
                </a:solidFill>
                <a:latin typeface="Frunchy Sage Bold"/>
              </a:rPr>
              <a:t>Working </a:t>
            </a:r>
            <a:r>
              <a:rPr lang="en-US" sz="9600" dirty="0">
                <a:solidFill>
                  <a:srgbClr val="543938"/>
                </a:solidFill>
                <a:latin typeface="Frunchy Sage Bold"/>
              </a:rPr>
              <a:t>with </a:t>
            </a:r>
            <a:r>
              <a:rPr lang="en-US" sz="9600" dirty="0" smtClean="0">
                <a:solidFill>
                  <a:srgbClr val="543938"/>
                </a:solidFill>
                <a:latin typeface="Frunchy Sage Bold"/>
              </a:rPr>
              <a:t>the</a:t>
            </a:r>
            <a:r>
              <a:rPr lang="ru-RU" sz="9600" dirty="0" smtClean="0">
                <a:solidFill>
                  <a:srgbClr val="543938"/>
                </a:solidFill>
                <a:latin typeface="Frunchy Sage Bold"/>
              </a:rPr>
              <a:t> </a:t>
            </a:r>
            <a:r>
              <a:rPr lang="en-US" sz="9600" dirty="0" smtClean="0">
                <a:solidFill>
                  <a:srgbClr val="543938"/>
                </a:solidFill>
                <a:latin typeface="Frunchy Sage Bold"/>
              </a:rPr>
              <a:t>textbook</a:t>
            </a:r>
            <a:endParaRPr lang="en-US" sz="9600" u="none" dirty="0">
              <a:solidFill>
                <a:srgbClr val="543938"/>
              </a:solidFill>
              <a:latin typeface="Frunchy Sage Bold"/>
            </a:endParaRPr>
          </a:p>
        </p:txBody>
      </p:sp>
      <p:sp>
        <p:nvSpPr>
          <p:cNvPr id="7" name="Freeform 7"/>
          <p:cNvSpPr/>
          <p:nvPr/>
        </p:nvSpPr>
        <p:spPr>
          <a:xfrm rot="4563159">
            <a:off x="-3850833" y="-3373031"/>
            <a:ext cx="7256164" cy="8078725"/>
          </a:xfrm>
          <a:custGeom>
            <a:avLst/>
            <a:gdLst/>
            <a:ahLst/>
            <a:cxnLst/>
            <a:rect l="l" t="t" r="r" b="b"/>
            <a:pathLst>
              <a:path w="7256164" h="8078725">
                <a:moveTo>
                  <a:pt x="0" y="0"/>
                </a:moveTo>
                <a:lnTo>
                  <a:pt x="7256164" y="0"/>
                </a:lnTo>
                <a:lnTo>
                  <a:pt x="7256164" y="8078725"/>
                </a:lnTo>
                <a:lnTo>
                  <a:pt x="0" y="80787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733368" y="2114962"/>
            <a:ext cx="7503545" cy="7053213"/>
          </a:xfrm>
          <a:prstGeom prst="rect">
            <a:avLst/>
          </a:prstGeom>
        </p:spPr>
        <p:txBody>
          <a:bodyPr wrap="square" lIns="0" tIns="0" rIns="0" bIns="0" rtlCol="0" anchor="t">
            <a:spAutoFit/>
          </a:bodyPr>
          <a:lstStyle/>
          <a:p>
            <a:pPr lvl="0" algn="ctr">
              <a:lnSpc>
                <a:spcPts val="5499"/>
              </a:lnSpc>
            </a:pPr>
            <a:r>
              <a:rPr lang="en-US" sz="4999" b="1" u="sng" dirty="0">
                <a:solidFill>
                  <a:schemeClr val="tx1">
                    <a:lumMod val="95000"/>
                    <a:lumOff val="5000"/>
                  </a:schemeClr>
                </a:solidFill>
                <a:latin typeface="Frunchy Sage Bold"/>
              </a:rPr>
              <a:t>Match the highlighted words in the text with their meanings </a:t>
            </a:r>
            <a:r>
              <a:rPr lang="en-US" sz="4999" b="1" u="sng" dirty="0" smtClean="0">
                <a:solidFill>
                  <a:schemeClr val="tx1">
                    <a:lumMod val="95000"/>
                    <a:lumOff val="5000"/>
                  </a:schemeClr>
                </a:solidFill>
                <a:latin typeface="Frunchy Sage Bold"/>
              </a:rPr>
              <a:t>below:</a:t>
            </a:r>
          </a:p>
          <a:p>
            <a:pPr lvl="0" algn="ctr">
              <a:lnSpc>
                <a:spcPts val="5499"/>
              </a:lnSpc>
            </a:pPr>
            <a:endParaRPr lang="en-US" sz="4999" b="1" u="sng" dirty="0" smtClean="0">
              <a:solidFill>
                <a:schemeClr val="tx1">
                  <a:lumMod val="95000"/>
                  <a:lumOff val="5000"/>
                </a:schemeClr>
              </a:solidFill>
              <a:latin typeface="Frunchy Sage Bold"/>
            </a:endParaRPr>
          </a:p>
          <a:p>
            <a:pPr marL="685800" lvl="0" indent="-685800">
              <a:lnSpc>
                <a:spcPts val="5499"/>
              </a:lnSpc>
              <a:buFont typeface="Arial" panose="020B0604020202020204" pitchFamily="34" charset="0"/>
              <a:buChar char="•"/>
            </a:pPr>
            <a:r>
              <a:rPr lang="en-US" sz="4999" dirty="0" smtClean="0">
                <a:solidFill>
                  <a:srgbClr val="543938"/>
                </a:solidFill>
                <a:latin typeface="Frunchy Sage Bold"/>
              </a:rPr>
              <a:t>Rather fat</a:t>
            </a:r>
          </a:p>
          <a:p>
            <a:pPr marL="685800" lvl="0" indent="-685800">
              <a:lnSpc>
                <a:spcPts val="5499"/>
              </a:lnSpc>
              <a:buFont typeface="Arial" panose="020B0604020202020204" pitchFamily="34" charset="0"/>
              <a:buChar char="•"/>
            </a:pPr>
            <a:r>
              <a:rPr lang="en-US" sz="4999" dirty="0" smtClean="0">
                <a:solidFill>
                  <a:srgbClr val="543938"/>
                </a:solidFill>
                <a:latin typeface="Frunchy Sage Bold"/>
              </a:rPr>
              <a:t> deeply</a:t>
            </a:r>
          </a:p>
          <a:p>
            <a:pPr marL="685800" lvl="0" indent="-685800">
              <a:lnSpc>
                <a:spcPts val="5499"/>
              </a:lnSpc>
              <a:buFont typeface="Arial" panose="020B0604020202020204" pitchFamily="34" charset="0"/>
              <a:buChar char="•"/>
            </a:pPr>
            <a:r>
              <a:rPr lang="en-US" sz="4999" dirty="0" smtClean="0">
                <a:solidFill>
                  <a:srgbClr val="543938"/>
                </a:solidFill>
                <a:latin typeface="Frunchy Sage Bold"/>
              </a:rPr>
              <a:t>Set up</a:t>
            </a:r>
            <a:r>
              <a:rPr lang="ru-RU" sz="4999" dirty="0" smtClean="0">
                <a:solidFill>
                  <a:srgbClr val="543938"/>
                </a:solidFill>
                <a:latin typeface="Frunchy Sage Bold"/>
              </a:rPr>
              <a:t>,</a:t>
            </a:r>
            <a:r>
              <a:rPr lang="en-US" sz="4999" dirty="0" smtClean="0">
                <a:solidFill>
                  <a:srgbClr val="543938"/>
                </a:solidFill>
                <a:latin typeface="Frunchy Sage Bold"/>
              </a:rPr>
              <a:t> organized</a:t>
            </a:r>
          </a:p>
          <a:p>
            <a:pPr marL="685800" lvl="0" indent="-685800">
              <a:lnSpc>
                <a:spcPts val="5499"/>
              </a:lnSpc>
              <a:buFont typeface="Arial" panose="020B0604020202020204" pitchFamily="34" charset="0"/>
              <a:buChar char="•"/>
            </a:pPr>
            <a:r>
              <a:rPr lang="en-US" sz="4999" dirty="0" smtClean="0">
                <a:solidFill>
                  <a:srgbClr val="543938"/>
                </a:solidFill>
                <a:latin typeface="Frunchy Sage Bold"/>
              </a:rPr>
              <a:t> </a:t>
            </a:r>
            <a:r>
              <a:rPr lang="en-US" sz="4999" dirty="0">
                <a:solidFill>
                  <a:srgbClr val="543938"/>
                </a:solidFill>
                <a:latin typeface="Frunchy Sage Bold"/>
              </a:rPr>
              <a:t>pushed quickly and </a:t>
            </a:r>
            <a:r>
              <a:rPr lang="en-US" sz="4999" dirty="0" smtClean="0">
                <a:solidFill>
                  <a:srgbClr val="543938"/>
                </a:solidFill>
                <a:latin typeface="Frunchy Sage Bold"/>
              </a:rPr>
              <a:t>carelessly</a:t>
            </a:r>
          </a:p>
          <a:p>
            <a:pPr marL="685800" lvl="0" indent="-685800">
              <a:lnSpc>
                <a:spcPts val="5499"/>
              </a:lnSpc>
              <a:buFont typeface="Arial" panose="020B0604020202020204" pitchFamily="34" charset="0"/>
              <a:buChar char="•"/>
            </a:pPr>
            <a:r>
              <a:rPr lang="en-US" sz="4999" dirty="0" smtClean="0">
                <a:solidFill>
                  <a:srgbClr val="543938"/>
                </a:solidFill>
                <a:latin typeface="Frunchy Sage Bold"/>
              </a:rPr>
              <a:t>Hard </a:t>
            </a:r>
          </a:p>
          <a:p>
            <a:pPr marL="685800" lvl="0" indent="-685800">
              <a:lnSpc>
                <a:spcPts val="5499"/>
              </a:lnSpc>
              <a:buFont typeface="Arial" panose="020B0604020202020204" pitchFamily="34" charset="0"/>
              <a:buChar char="•"/>
            </a:pPr>
            <a:r>
              <a:rPr lang="en-US" sz="4999" dirty="0" smtClean="0">
                <a:solidFill>
                  <a:srgbClr val="543938"/>
                </a:solidFill>
                <a:latin typeface="Frunchy Sage Bold"/>
              </a:rPr>
              <a:t>awakened</a:t>
            </a:r>
          </a:p>
          <a:p>
            <a:pPr marL="685800" lvl="0" indent="-685800">
              <a:lnSpc>
                <a:spcPts val="5499"/>
              </a:lnSpc>
              <a:buFont typeface="Arial" panose="020B0604020202020204" pitchFamily="34" charset="0"/>
              <a:buChar char="•"/>
            </a:pPr>
            <a:r>
              <a:rPr lang="en-US" sz="4999" dirty="0" smtClean="0">
                <a:solidFill>
                  <a:srgbClr val="543938"/>
                </a:solidFill>
                <a:latin typeface="Frunchy Sage Bold"/>
              </a:rPr>
              <a:t> </a:t>
            </a:r>
            <a:r>
              <a:rPr lang="en-US" sz="4999" dirty="0">
                <a:solidFill>
                  <a:srgbClr val="543938"/>
                </a:solidFill>
                <a:latin typeface="Frunchy Sage Bold"/>
              </a:rPr>
              <a:t>left alone for a long time</a:t>
            </a:r>
            <a:endParaRPr lang="en-US" sz="4999" u="none" dirty="0">
              <a:solidFill>
                <a:srgbClr val="543938"/>
              </a:solidFill>
              <a:latin typeface="Frunchy Sage Bo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6C9B9"/>
        </a:solidFill>
        <a:effectLst/>
      </p:bgPr>
    </p:bg>
    <p:spTree>
      <p:nvGrpSpPr>
        <p:cNvPr id="1" name=""/>
        <p:cNvGrpSpPr/>
        <p:nvPr/>
      </p:nvGrpSpPr>
      <p:grpSpPr>
        <a:xfrm>
          <a:off x="0" y="0"/>
          <a:ext cx="0" cy="0"/>
          <a:chOff x="0" y="0"/>
          <a:chExt cx="0" cy="0"/>
        </a:xfrm>
      </p:grpSpPr>
      <p:sp>
        <p:nvSpPr>
          <p:cNvPr id="2" name="Freeform 2"/>
          <p:cNvSpPr/>
          <p:nvPr/>
        </p:nvSpPr>
        <p:spPr>
          <a:xfrm rot="826501">
            <a:off x="-2935189" y="8924471"/>
            <a:ext cx="8942225" cy="3979290"/>
          </a:xfrm>
          <a:custGeom>
            <a:avLst/>
            <a:gdLst/>
            <a:ahLst/>
            <a:cxnLst/>
            <a:rect l="l" t="t" r="r" b="b"/>
            <a:pathLst>
              <a:path w="8942225" h="3979290">
                <a:moveTo>
                  <a:pt x="0" y="0"/>
                </a:moveTo>
                <a:lnTo>
                  <a:pt x="8942225" y="0"/>
                </a:lnTo>
                <a:lnTo>
                  <a:pt x="8942225" y="3979290"/>
                </a:lnTo>
                <a:lnTo>
                  <a:pt x="0" y="3979290"/>
                </a:lnTo>
                <a:lnTo>
                  <a:pt x="0" y="0"/>
                </a:lnTo>
                <a:close/>
              </a:path>
            </a:pathLst>
          </a:custGeom>
          <a:blipFill>
            <a:blip r:embed="rId2"/>
            <a:stretch>
              <a:fillRect/>
            </a:stretch>
          </a:blipFill>
        </p:spPr>
      </p:sp>
      <p:sp>
        <p:nvSpPr>
          <p:cNvPr id="3" name="Freeform 3"/>
          <p:cNvSpPr/>
          <p:nvPr/>
        </p:nvSpPr>
        <p:spPr>
          <a:xfrm rot="1736350">
            <a:off x="-2999665" y="4855478"/>
            <a:ext cx="4974270" cy="9242732"/>
          </a:xfrm>
          <a:custGeom>
            <a:avLst/>
            <a:gdLst/>
            <a:ahLst/>
            <a:cxnLst/>
            <a:rect l="l" t="t" r="r" b="b"/>
            <a:pathLst>
              <a:path w="4974270" h="9242732">
                <a:moveTo>
                  <a:pt x="0" y="0"/>
                </a:moveTo>
                <a:lnTo>
                  <a:pt x="4974270" y="0"/>
                </a:lnTo>
                <a:lnTo>
                  <a:pt x="4974270" y="9242731"/>
                </a:lnTo>
                <a:lnTo>
                  <a:pt x="0" y="92427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4419270" y="-1343019"/>
            <a:ext cx="9570518" cy="12613532"/>
          </a:xfrm>
          <a:custGeom>
            <a:avLst/>
            <a:gdLst/>
            <a:ahLst/>
            <a:cxnLst/>
            <a:rect l="l" t="t" r="r" b="b"/>
            <a:pathLst>
              <a:path w="9570518" h="12613532">
                <a:moveTo>
                  <a:pt x="0" y="0"/>
                </a:moveTo>
                <a:lnTo>
                  <a:pt x="9570518" y="0"/>
                </a:lnTo>
                <a:lnTo>
                  <a:pt x="9570518" y="12613532"/>
                </a:lnTo>
                <a:lnTo>
                  <a:pt x="0" y="12613532"/>
                </a:lnTo>
                <a:lnTo>
                  <a:pt x="0" y="0"/>
                </a:lnTo>
                <a:close/>
              </a:path>
            </a:pathLst>
          </a:custGeom>
          <a:blipFill>
            <a:blip r:embed="rId5"/>
            <a:stretch>
              <a:fillRect/>
            </a:stretch>
          </a:blipFill>
        </p:spPr>
      </p:sp>
      <p:sp>
        <p:nvSpPr>
          <p:cNvPr id="5" name="Freeform 5"/>
          <p:cNvSpPr/>
          <p:nvPr/>
        </p:nvSpPr>
        <p:spPr>
          <a:xfrm rot="824158">
            <a:off x="14806058" y="5910901"/>
            <a:ext cx="5161571" cy="7235847"/>
          </a:xfrm>
          <a:custGeom>
            <a:avLst/>
            <a:gdLst/>
            <a:ahLst/>
            <a:cxnLst/>
            <a:rect l="l" t="t" r="r" b="b"/>
            <a:pathLst>
              <a:path w="5161571" h="7235847">
                <a:moveTo>
                  <a:pt x="0" y="0"/>
                </a:moveTo>
                <a:lnTo>
                  <a:pt x="5161570" y="0"/>
                </a:lnTo>
                <a:lnTo>
                  <a:pt x="5161570" y="7235847"/>
                </a:lnTo>
                <a:lnTo>
                  <a:pt x="0" y="7235847"/>
                </a:lnTo>
                <a:lnTo>
                  <a:pt x="0" y="0"/>
                </a:lnTo>
                <a:close/>
              </a:path>
            </a:pathLst>
          </a:custGeom>
          <a:blipFill>
            <a:blip r:embed="rId6"/>
            <a:stretch>
              <a:fillRect/>
            </a:stretch>
          </a:blipFill>
        </p:spPr>
      </p:sp>
      <p:sp>
        <p:nvSpPr>
          <p:cNvPr id="6" name="Freeform 6"/>
          <p:cNvSpPr/>
          <p:nvPr/>
        </p:nvSpPr>
        <p:spPr>
          <a:xfrm rot="-808364">
            <a:off x="16761779" y="-476540"/>
            <a:ext cx="2151593" cy="4889983"/>
          </a:xfrm>
          <a:custGeom>
            <a:avLst/>
            <a:gdLst/>
            <a:ahLst/>
            <a:cxnLst/>
            <a:rect l="l" t="t" r="r" b="b"/>
            <a:pathLst>
              <a:path w="2151593" h="4889983">
                <a:moveTo>
                  <a:pt x="0" y="0"/>
                </a:moveTo>
                <a:lnTo>
                  <a:pt x="2151592" y="0"/>
                </a:lnTo>
                <a:lnTo>
                  <a:pt x="2151592" y="4889983"/>
                </a:lnTo>
                <a:lnTo>
                  <a:pt x="0" y="4889983"/>
                </a:lnTo>
                <a:lnTo>
                  <a:pt x="0" y="0"/>
                </a:lnTo>
                <a:close/>
              </a:path>
            </a:pathLst>
          </a:custGeom>
          <a:blipFill>
            <a:blip r:embed="rId7"/>
            <a:stretch>
              <a:fillRect/>
            </a:stretch>
          </a:blipFill>
        </p:spPr>
      </p:sp>
      <p:sp>
        <p:nvSpPr>
          <p:cNvPr id="7" name="Freeform 7"/>
          <p:cNvSpPr/>
          <p:nvPr/>
        </p:nvSpPr>
        <p:spPr>
          <a:xfrm rot="5973766">
            <a:off x="-3896985" y="2041304"/>
            <a:ext cx="8115300" cy="1422099"/>
          </a:xfrm>
          <a:custGeom>
            <a:avLst/>
            <a:gdLst/>
            <a:ahLst/>
            <a:cxnLst/>
            <a:rect l="l" t="t" r="r" b="b"/>
            <a:pathLst>
              <a:path w="8115300" h="1422099">
                <a:moveTo>
                  <a:pt x="0" y="0"/>
                </a:moveTo>
                <a:lnTo>
                  <a:pt x="8115300" y="0"/>
                </a:lnTo>
                <a:lnTo>
                  <a:pt x="8115300" y="1422099"/>
                </a:lnTo>
                <a:lnTo>
                  <a:pt x="0" y="1422099"/>
                </a:lnTo>
                <a:lnTo>
                  <a:pt x="0" y="0"/>
                </a:lnTo>
                <a:close/>
              </a:path>
            </a:pathLst>
          </a:custGeom>
          <a:blipFill>
            <a:blip r:embed="rId8"/>
            <a:stretch>
              <a:fillRect/>
            </a:stretch>
          </a:blipFill>
        </p:spPr>
      </p:sp>
      <p:sp>
        <p:nvSpPr>
          <p:cNvPr id="19" name="TextBox 19"/>
          <p:cNvSpPr txBox="1"/>
          <p:nvPr/>
        </p:nvSpPr>
        <p:spPr>
          <a:xfrm>
            <a:off x="4191000" y="2323804"/>
            <a:ext cx="10672360" cy="6155531"/>
          </a:xfrm>
          <a:prstGeom prst="rect">
            <a:avLst/>
          </a:prstGeom>
        </p:spPr>
        <p:txBody>
          <a:bodyPr wrap="square" lIns="0" tIns="0" rIns="0" bIns="0" rtlCol="0" anchor="t">
            <a:spAutoFit/>
          </a:bodyPr>
          <a:lstStyle/>
          <a:p>
            <a:pPr marL="0" lvl="1">
              <a:lnSpc>
                <a:spcPts val="2990"/>
              </a:lnSpc>
              <a:spcBef>
                <a:spcPct val="0"/>
              </a:spcBef>
            </a:pPr>
            <a:r>
              <a:rPr lang="en-US" sz="3200" dirty="0">
                <a:solidFill>
                  <a:schemeClr val="tx1">
                    <a:lumMod val="95000"/>
                    <a:lumOff val="5000"/>
                  </a:schemeClr>
                </a:solidFill>
                <a:latin typeface="Be Vietnam"/>
              </a:rPr>
              <a:t>abandoned - left alone for a long time </a:t>
            </a:r>
            <a:r>
              <a:rPr lang="en-US" sz="3200" dirty="0">
                <a:solidFill>
                  <a:srgbClr val="543938"/>
                </a:solidFill>
                <a:latin typeface="Be Vietnam"/>
              </a:rPr>
              <a:t>(</a:t>
            </a:r>
            <a:r>
              <a:rPr lang="ru-RU" sz="3200" dirty="0">
                <a:solidFill>
                  <a:srgbClr val="543938"/>
                </a:solidFill>
                <a:latin typeface="Be Vietnam"/>
              </a:rPr>
              <a:t>отказались - оставили в покое в течение длительного времени</a:t>
            </a:r>
            <a:r>
              <a:rPr lang="ru-RU" sz="3200" dirty="0" smtClean="0">
                <a:solidFill>
                  <a:srgbClr val="543938"/>
                </a:solidFill>
                <a:latin typeface="Be Vietnam"/>
              </a:rPr>
              <a:t>)</a:t>
            </a:r>
            <a:endParaRPr lang="en-US" sz="3200" dirty="0" smtClean="0">
              <a:solidFill>
                <a:srgbClr val="543938"/>
              </a:solidFill>
              <a:latin typeface="Be Vietnam"/>
            </a:endParaRPr>
          </a:p>
          <a:p>
            <a:pPr marL="0" lvl="1">
              <a:lnSpc>
                <a:spcPts val="2990"/>
              </a:lnSpc>
              <a:spcBef>
                <a:spcPct val="0"/>
              </a:spcBef>
            </a:pPr>
            <a:endParaRPr lang="ru-RU" sz="3200" dirty="0">
              <a:solidFill>
                <a:srgbClr val="543938"/>
              </a:solidFill>
              <a:latin typeface="Be Vietnam"/>
            </a:endParaRPr>
          </a:p>
          <a:p>
            <a:pPr marL="0" lvl="1">
              <a:lnSpc>
                <a:spcPts val="2990"/>
              </a:lnSpc>
              <a:spcBef>
                <a:spcPct val="0"/>
              </a:spcBef>
            </a:pPr>
            <a:r>
              <a:rPr lang="en-US" sz="3200" dirty="0">
                <a:solidFill>
                  <a:schemeClr val="tx1">
                    <a:lumMod val="95000"/>
                    <a:lumOff val="5000"/>
                  </a:schemeClr>
                </a:solidFill>
                <a:latin typeface="Be Vietnam"/>
              </a:rPr>
              <a:t>fixed up - set up, </a:t>
            </a:r>
            <a:r>
              <a:rPr lang="en-US" sz="3200" dirty="0" err="1">
                <a:solidFill>
                  <a:schemeClr val="tx1">
                    <a:lumMod val="95000"/>
                    <a:lumOff val="5000"/>
                  </a:schemeClr>
                </a:solidFill>
                <a:latin typeface="Be Vietnam"/>
              </a:rPr>
              <a:t>organised</a:t>
            </a:r>
            <a:r>
              <a:rPr lang="en-US" sz="3200" dirty="0">
                <a:solidFill>
                  <a:schemeClr val="tx1">
                    <a:lumMod val="95000"/>
                    <a:lumOff val="5000"/>
                  </a:schemeClr>
                </a:solidFill>
                <a:latin typeface="Be Vietnam"/>
              </a:rPr>
              <a:t> </a:t>
            </a:r>
            <a:r>
              <a:rPr lang="en-US" sz="3200" dirty="0">
                <a:solidFill>
                  <a:srgbClr val="543938"/>
                </a:solidFill>
                <a:latin typeface="Be Vietnam"/>
              </a:rPr>
              <a:t>(</a:t>
            </a:r>
            <a:r>
              <a:rPr lang="ru-RU" sz="3200" dirty="0">
                <a:solidFill>
                  <a:srgbClr val="543938"/>
                </a:solidFill>
                <a:latin typeface="Be Vietnam"/>
              </a:rPr>
              <a:t>устроенный - установленный, организованный</a:t>
            </a:r>
            <a:r>
              <a:rPr lang="ru-RU" sz="3200" dirty="0" smtClean="0">
                <a:solidFill>
                  <a:srgbClr val="543938"/>
                </a:solidFill>
                <a:latin typeface="Be Vietnam"/>
              </a:rPr>
              <a:t>)</a:t>
            </a:r>
            <a:endParaRPr lang="en-US" sz="3200" dirty="0" smtClean="0">
              <a:solidFill>
                <a:srgbClr val="543938"/>
              </a:solidFill>
              <a:latin typeface="Be Vietnam"/>
            </a:endParaRPr>
          </a:p>
          <a:p>
            <a:pPr marL="0" lvl="1">
              <a:lnSpc>
                <a:spcPts val="2990"/>
              </a:lnSpc>
              <a:spcBef>
                <a:spcPct val="0"/>
              </a:spcBef>
            </a:pPr>
            <a:endParaRPr lang="ru-RU" sz="3200" dirty="0">
              <a:solidFill>
                <a:srgbClr val="543938"/>
              </a:solidFill>
              <a:latin typeface="Be Vietnam"/>
            </a:endParaRPr>
          </a:p>
          <a:p>
            <a:pPr marL="0" lvl="1">
              <a:lnSpc>
                <a:spcPts val="2990"/>
              </a:lnSpc>
              <a:spcBef>
                <a:spcPct val="0"/>
              </a:spcBef>
            </a:pPr>
            <a:r>
              <a:rPr lang="en-US" sz="3200" dirty="0">
                <a:solidFill>
                  <a:schemeClr val="tx1">
                    <a:lumMod val="95000"/>
                    <a:lumOff val="5000"/>
                  </a:schemeClr>
                </a:solidFill>
                <a:latin typeface="Be Vietnam"/>
              </a:rPr>
              <a:t>sound - deeply </a:t>
            </a:r>
            <a:r>
              <a:rPr lang="en-US" sz="3200" dirty="0">
                <a:solidFill>
                  <a:srgbClr val="543938"/>
                </a:solidFill>
                <a:latin typeface="Be Vietnam"/>
              </a:rPr>
              <a:t>(asleep (</a:t>
            </a:r>
            <a:r>
              <a:rPr lang="ru-RU" sz="3200" dirty="0">
                <a:solidFill>
                  <a:srgbClr val="543938"/>
                </a:solidFill>
                <a:latin typeface="Be Vietnam"/>
              </a:rPr>
              <a:t>звучит - глубоко (спит</a:t>
            </a:r>
            <a:r>
              <a:rPr lang="ru-RU" sz="3200" dirty="0" smtClean="0">
                <a:solidFill>
                  <a:srgbClr val="543938"/>
                </a:solidFill>
                <a:latin typeface="Be Vietnam"/>
              </a:rPr>
              <a:t>)</a:t>
            </a:r>
            <a:endParaRPr lang="en-US" sz="3200" dirty="0" smtClean="0">
              <a:solidFill>
                <a:srgbClr val="543938"/>
              </a:solidFill>
              <a:latin typeface="Be Vietnam"/>
            </a:endParaRPr>
          </a:p>
          <a:p>
            <a:pPr marL="0" lvl="1">
              <a:lnSpc>
                <a:spcPts val="2990"/>
              </a:lnSpc>
              <a:spcBef>
                <a:spcPct val="0"/>
              </a:spcBef>
            </a:pPr>
            <a:endParaRPr lang="ru-RU" sz="3200" dirty="0">
              <a:solidFill>
                <a:srgbClr val="543938"/>
              </a:solidFill>
              <a:latin typeface="Be Vietnam"/>
            </a:endParaRPr>
          </a:p>
          <a:p>
            <a:pPr marL="0" lvl="1">
              <a:lnSpc>
                <a:spcPts val="2990"/>
              </a:lnSpc>
              <a:spcBef>
                <a:spcPct val="0"/>
              </a:spcBef>
            </a:pPr>
            <a:r>
              <a:rPr lang="en-US" sz="3200" dirty="0">
                <a:solidFill>
                  <a:schemeClr val="tx1">
                    <a:lumMod val="95000"/>
                    <a:lumOff val="5000"/>
                  </a:schemeClr>
                </a:solidFill>
                <a:latin typeface="Be Vietnam"/>
              </a:rPr>
              <a:t>shoved - pushed quickly and carelessly </a:t>
            </a:r>
            <a:r>
              <a:rPr lang="en-US" sz="3200" dirty="0">
                <a:solidFill>
                  <a:srgbClr val="543938"/>
                </a:solidFill>
                <a:latin typeface="Be Vietnam"/>
              </a:rPr>
              <a:t>(</a:t>
            </a:r>
            <a:r>
              <a:rPr lang="ru-RU" sz="3200" dirty="0">
                <a:solidFill>
                  <a:srgbClr val="543938"/>
                </a:solidFill>
                <a:latin typeface="Be Vietnam"/>
              </a:rPr>
              <a:t>сунул - толкнул быстро и небрежно</a:t>
            </a:r>
            <a:r>
              <a:rPr lang="ru-RU" sz="3200" dirty="0" smtClean="0">
                <a:solidFill>
                  <a:srgbClr val="543938"/>
                </a:solidFill>
                <a:latin typeface="Be Vietnam"/>
              </a:rPr>
              <a:t>)</a:t>
            </a:r>
            <a:endParaRPr lang="en-US" sz="3200" dirty="0" smtClean="0">
              <a:solidFill>
                <a:srgbClr val="543938"/>
              </a:solidFill>
              <a:latin typeface="Be Vietnam"/>
            </a:endParaRPr>
          </a:p>
          <a:p>
            <a:pPr marL="0" lvl="1">
              <a:lnSpc>
                <a:spcPts val="2990"/>
              </a:lnSpc>
              <a:spcBef>
                <a:spcPct val="0"/>
              </a:spcBef>
            </a:pPr>
            <a:endParaRPr lang="ru-RU" sz="3200" dirty="0">
              <a:solidFill>
                <a:srgbClr val="543938"/>
              </a:solidFill>
              <a:latin typeface="Be Vietnam"/>
            </a:endParaRPr>
          </a:p>
          <a:p>
            <a:pPr marL="0" lvl="1">
              <a:lnSpc>
                <a:spcPts val="2990"/>
              </a:lnSpc>
              <a:spcBef>
                <a:spcPct val="0"/>
              </a:spcBef>
            </a:pPr>
            <a:r>
              <a:rPr lang="en-US" sz="3200" dirty="0">
                <a:solidFill>
                  <a:schemeClr val="tx1">
                    <a:lumMod val="95000"/>
                    <a:lumOff val="5000"/>
                  </a:schemeClr>
                </a:solidFill>
                <a:latin typeface="Be Vietnam"/>
              </a:rPr>
              <a:t>stout - rather fat </a:t>
            </a:r>
            <a:r>
              <a:rPr lang="en-US" sz="3200" dirty="0">
                <a:solidFill>
                  <a:srgbClr val="543938"/>
                </a:solidFill>
                <a:latin typeface="Be Vietnam"/>
              </a:rPr>
              <a:t>(</a:t>
            </a:r>
            <a:r>
              <a:rPr lang="ru-RU" sz="3200" dirty="0">
                <a:solidFill>
                  <a:srgbClr val="543938"/>
                </a:solidFill>
                <a:latin typeface="Be Vietnam"/>
              </a:rPr>
              <a:t>полный - довольно толстый</a:t>
            </a:r>
            <a:r>
              <a:rPr lang="ru-RU" sz="3200" dirty="0" smtClean="0">
                <a:solidFill>
                  <a:srgbClr val="543938"/>
                </a:solidFill>
                <a:latin typeface="Be Vietnam"/>
              </a:rPr>
              <a:t>)</a:t>
            </a:r>
            <a:endParaRPr lang="en-US" sz="3200" dirty="0" smtClean="0">
              <a:solidFill>
                <a:srgbClr val="543938"/>
              </a:solidFill>
              <a:latin typeface="Be Vietnam"/>
            </a:endParaRPr>
          </a:p>
          <a:p>
            <a:pPr marL="0" lvl="1">
              <a:lnSpc>
                <a:spcPts val="2990"/>
              </a:lnSpc>
              <a:spcBef>
                <a:spcPct val="0"/>
              </a:spcBef>
            </a:pPr>
            <a:endParaRPr lang="ru-RU" sz="3200" dirty="0">
              <a:solidFill>
                <a:srgbClr val="543938"/>
              </a:solidFill>
              <a:latin typeface="Be Vietnam"/>
            </a:endParaRPr>
          </a:p>
          <a:p>
            <a:pPr marL="0" lvl="1">
              <a:lnSpc>
                <a:spcPts val="2990"/>
              </a:lnSpc>
              <a:spcBef>
                <a:spcPct val="0"/>
              </a:spcBef>
            </a:pPr>
            <a:r>
              <a:rPr lang="en-US" sz="3200" dirty="0">
                <a:solidFill>
                  <a:schemeClr val="tx1">
                    <a:lumMod val="95000"/>
                    <a:lumOff val="5000"/>
                  </a:schemeClr>
                </a:solidFill>
                <a:latin typeface="Be Vietnam"/>
              </a:rPr>
              <a:t>aroused - awakened </a:t>
            </a:r>
            <a:r>
              <a:rPr lang="en-US" sz="3200" dirty="0">
                <a:solidFill>
                  <a:srgbClr val="543938"/>
                </a:solidFill>
                <a:latin typeface="Be Vietnam"/>
              </a:rPr>
              <a:t>(</a:t>
            </a:r>
            <a:r>
              <a:rPr lang="ru-RU" sz="3200" dirty="0">
                <a:solidFill>
                  <a:srgbClr val="543938"/>
                </a:solidFill>
                <a:latin typeface="Be Vietnam"/>
              </a:rPr>
              <a:t>вызвали - проснулся</a:t>
            </a:r>
            <a:r>
              <a:rPr lang="ru-RU" sz="3200" dirty="0" smtClean="0">
                <a:solidFill>
                  <a:srgbClr val="543938"/>
                </a:solidFill>
                <a:latin typeface="Be Vietnam"/>
              </a:rPr>
              <a:t>)</a:t>
            </a:r>
            <a:endParaRPr lang="en-US" sz="3200" dirty="0" smtClean="0">
              <a:solidFill>
                <a:srgbClr val="543938"/>
              </a:solidFill>
              <a:latin typeface="Be Vietnam"/>
            </a:endParaRPr>
          </a:p>
          <a:p>
            <a:pPr marL="0" lvl="1">
              <a:lnSpc>
                <a:spcPts val="2990"/>
              </a:lnSpc>
              <a:spcBef>
                <a:spcPct val="0"/>
              </a:spcBef>
            </a:pPr>
            <a:endParaRPr lang="ru-RU" sz="3200" dirty="0">
              <a:solidFill>
                <a:srgbClr val="543938"/>
              </a:solidFill>
              <a:latin typeface="Be Vietnam"/>
            </a:endParaRPr>
          </a:p>
          <a:p>
            <a:pPr marL="0" lvl="1">
              <a:lnSpc>
                <a:spcPts val="2990"/>
              </a:lnSpc>
              <a:spcBef>
                <a:spcPct val="0"/>
              </a:spcBef>
            </a:pPr>
            <a:r>
              <a:rPr lang="en-US" sz="3200" dirty="0">
                <a:solidFill>
                  <a:schemeClr val="tx1">
                    <a:lumMod val="95000"/>
                    <a:lumOff val="5000"/>
                  </a:schemeClr>
                </a:solidFill>
                <a:latin typeface="Be Vietnam"/>
              </a:rPr>
              <a:t>difficult - hard </a:t>
            </a:r>
            <a:r>
              <a:rPr lang="en-US" sz="3200" dirty="0">
                <a:solidFill>
                  <a:srgbClr val="543938"/>
                </a:solidFill>
                <a:latin typeface="Be Vietnam"/>
              </a:rPr>
              <a:t>(</a:t>
            </a:r>
            <a:r>
              <a:rPr lang="ru-RU" sz="3200" dirty="0">
                <a:solidFill>
                  <a:srgbClr val="543938"/>
                </a:solidFill>
                <a:latin typeface="Be Vietnam"/>
              </a:rPr>
              <a:t>сложный - трудный</a:t>
            </a:r>
            <a:r>
              <a:rPr lang="ru-RU" sz="3200" dirty="0" smtClean="0">
                <a:solidFill>
                  <a:srgbClr val="543938"/>
                </a:solidFill>
                <a:latin typeface="Be Vietnam"/>
              </a:rPr>
              <a:t>)</a:t>
            </a:r>
            <a:endParaRPr lang="en-US" sz="3200" u="none" dirty="0">
              <a:solidFill>
                <a:srgbClr val="543938"/>
              </a:solidFill>
              <a:latin typeface="Be Vietnam"/>
            </a:endParaRPr>
          </a:p>
        </p:txBody>
      </p:sp>
      <p:sp>
        <p:nvSpPr>
          <p:cNvPr id="20" name="TextBox 19"/>
          <p:cNvSpPr txBox="1"/>
          <p:nvPr/>
        </p:nvSpPr>
        <p:spPr>
          <a:xfrm>
            <a:off x="6629400" y="830121"/>
            <a:ext cx="6019800" cy="1569660"/>
          </a:xfrm>
          <a:prstGeom prst="rect">
            <a:avLst/>
          </a:prstGeom>
          <a:noFill/>
        </p:spPr>
        <p:txBody>
          <a:bodyPr wrap="square" rtlCol="0">
            <a:spAutoFit/>
          </a:bodyPr>
          <a:lstStyle/>
          <a:p>
            <a:r>
              <a:rPr lang="en-US" sz="9600" dirty="0" smtClean="0">
                <a:latin typeface="Frunchy Sage Bold" panose="020B0604020202020204" charset="0"/>
              </a:rPr>
              <a:t>The </a:t>
            </a:r>
            <a:r>
              <a:rPr lang="en-US" sz="9600" dirty="0">
                <a:latin typeface="Frunchy Sage Bold" panose="020B0604020202020204" charset="0"/>
              </a:rPr>
              <a:t>answers</a:t>
            </a:r>
            <a:endParaRPr lang="ru-RU" sz="9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C9B9"/>
        </a:solidFill>
        <a:effectLst/>
      </p:bgPr>
    </p:bg>
    <p:spTree>
      <p:nvGrpSpPr>
        <p:cNvPr id="1" name=""/>
        <p:cNvGrpSpPr/>
        <p:nvPr/>
      </p:nvGrpSpPr>
      <p:grpSpPr>
        <a:xfrm>
          <a:off x="0" y="0"/>
          <a:ext cx="0" cy="0"/>
          <a:chOff x="0" y="0"/>
          <a:chExt cx="0" cy="0"/>
        </a:xfrm>
      </p:grpSpPr>
      <p:sp>
        <p:nvSpPr>
          <p:cNvPr id="2" name="Freeform 2"/>
          <p:cNvSpPr/>
          <p:nvPr/>
        </p:nvSpPr>
        <p:spPr>
          <a:xfrm>
            <a:off x="3363742" y="2147566"/>
            <a:ext cx="11560516" cy="7472154"/>
          </a:xfrm>
          <a:custGeom>
            <a:avLst/>
            <a:gdLst/>
            <a:ahLst/>
            <a:cxnLst/>
            <a:rect l="l" t="t" r="r" b="b"/>
            <a:pathLst>
              <a:path w="11560516" h="7472154">
                <a:moveTo>
                  <a:pt x="0" y="0"/>
                </a:moveTo>
                <a:lnTo>
                  <a:pt x="11560516" y="0"/>
                </a:lnTo>
                <a:lnTo>
                  <a:pt x="11560516" y="7472154"/>
                </a:lnTo>
                <a:lnTo>
                  <a:pt x="0" y="74721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3" name="Table 3"/>
          <p:cNvGraphicFramePr>
            <a:graphicFrameLocks noGrp="1"/>
          </p:cNvGraphicFramePr>
          <p:nvPr>
            <p:extLst>
              <p:ext uri="{D42A27DB-BD31-4B8C-83A1-F6EECF244321}">
                <p14:modId xmlns:p14="http://schemas.microsoft.com/office/powerpoint/2010/main" val="1188184586"/>
              </p:ext>
            </p:extLst>
          </p:nvPr>
        </p:nvGraphicFramePr>
        <p:xfrm>
          <a:off x="4914900" y="3695700"/>
          <a:ext cx="8458200" cy="4625450"/>
        </p:xfrm>
        <a:graphic>
          <a:graphicData uri="http://schemas.openxmlformats.org/drawingml/2006/table">
            <a:tbl>
              <a:tblPr/>
              <a:tblGrid>
                <a:gridCol w="2674634">
                  <a:extLst>
                    <a:ext uri="{9D8B030D-6E8A-4147-A177-3AD203B41FA5}">
                      <a16:colId xmlns:a16="http://schemas.microsoft.com/office/drawing/2014/main" val="20000"/>
                    </a:ext>
                  </a:extLst>
                </a:gridCol>
                <a:gridCol w="5783566">
                  <a:extLst>
                    <a:ext uri="{9D8B030D-6E8A-4147-A177-3AD203B41FA5}">
                      <a16:colId xmlns:a16="http://schemas.microsoft.com/office/drawing/2014/main" val="20001"/>
                    </a:ext>
                  </a:extLst>
                </a:gridCol>
              </a:tblGrid>
              <a:tr h="925090">
                <a:tc>
                  <a:txBody>
                    <a:bodyPr/>
                    <a:lstStyle/>
                    <a:p>
                      <a:pPr algn="ctr">
                        <a:lnSpc>
                          <a:spcPts val="5879"/>
                        </a:lnSpc>
                        <a:defRPr/>
                      </a:pPr>
                      <a:r>
                        <a:rPr lang="en-US" sz="4199" dirty="0" smtClean="0">
                          <a:solidFill>
                            <a:srgbClr val="543938"/>
                          </a:solidFill>
                          <a:latin typeface="Frunchy Sage Bold"/>
                        </a:rPr>
                        <a:t>Sympathy</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DFD1C5"/>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a:lnSpc>
                          <a:spcPts val="3220"/>
                        </a:lnSpc>
                        <a:defRPr/>
                      </a:pPr>
                      <a:r>
                        <a:rPr lang="en-US" sz="2300" dirty="0" smtClean="0">
                          <a:solidFill>
                            <a:srgbClr val="543938"/>
                          </a:solidFill>
                          <a:latin typeface="Be Vietnam"/>
                        </a:rPr>
                        <a:t>Irritation</a:t>
                      </a:r>
                      <a:endParaRPr lang="en-US" sz="1100" dirty="0"/>
                    </a:p>
                  </a:txBody>
                  <a:tcPr marL="0" marR="0" marT="0" marB="0" anchor="ctr">
                    <a:lnL w="0" cap="flat" cmpd="sng" algn="ctr">
                      <a:solidFill>
                        <a:srgbClr val="DFD1C5"/>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25090">
                <a:tc>
                  <a:txBody>
                    <a:bodyPr/>
                    <a:lstStyle/>
                    <a:p>
                      <a:pPr algn="ctr">
                        <a:lnSpc>
                          <a:spcPts val="5879"/>
                        </a:lnSpc>
                        <a:defRPr/>
                      </a:pPr>
                      <a:r>
                        <a:rPr lang="en-US" sz="4199" dirty="0" smtClean="0">
                          <a:solidFill>
                            <a:srgbClr val="543938"/>
                          </a:solidFill>
                          <a:latin typeface="Frunchy Sage Bold"/>
                        </a:rPr>
                        <a:t>Affection</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DFD1C5"/>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a:lnSpc>
                          <a:spcPts val="3220"/>
                        </a:lnSpc>
                        <a:defRPr/>
                      </a:pPr>
                      <a:r>
                        <a:rPr lang="en-US" sz="2300" dirty="0" smtClean="0">
                          <a:solidFill>
                            <a:srgbClr val="543938"/>
                          </a:solidFill>
                          <a:latin typeface="Be Vietnam"/>
                        </a:rPr>
                        <a:t>annoyance</a:t>
                      </a:r>
                      <a:endParaRPr lang="en-US" sz="1100" dirty="0"/>
                    </a:p>
                  </a:txBody>
                  <a:tcPr marL="0" marR="0" marT="0" marB="0" anchor="ctr">
                    <a:lnL w="0" cap="flat" cmpd="sng" algn="ctr">
                      <a:solidFill>
                        <a:srgbClr val="DFD1C5"/>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25090">
                <a:tc>
                  <a:txBody>
                    <a:bodyPr/>
                    <a:lstStyle/>
                    <a:p>
                      <a:pPr algn="ctr">
                        <a:lnSpc>
                          <a:spcPts val="5879"/>
                        </a:lnSpc>
                        <a:defRPr/>
                      </a:pPr>
                      <a:r>
                        <a:rPr lang="en-US" sz="4199" dirty="0" smtClean="0">
                          <a:solidFill>
                            <a:srgbClr val="543938"/>
                          </a:solidFill>
                          <a:latin typeface="Frunchy Sage Bold"/>
                        </a:rPr>
                        <a:t>Embarrassment</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DFD1C5"/>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a:lnSpc>
                          <a:spcPts val="3220"/>
                        </a:lnSpc>
                        <a:defRPr/>
                      </a:pPr>
                      <a:r>
                        <a:rPr lang="en-US" sz="2300" dirty="0" smtClean="0">
                          <a:solidFill>
                            <a:srgbClr val="543938"/>
                          </a:solidFill>
                          <a:latin typeface="Be Vietnam"/>
                        </a:rPr>
                        <a:t>happiness/joy</a:t>
                      </a:r>
                      <a:endParaRPr lang="en-US" sz="1100" dirty="0"/>
                    </a:p>
                  </a:txBody>
                  <a:tcPr marL="0" marR="0" marT="0" marB="0" anchor="ctr">
                    <a:lnL w="0" cap="flat" cmpd="sng" algn="ctr">
                      <a:solidFill>
                        <a:srgbClr val="DFD1C5"/>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25090">
                <a:tc>
                  <a:txBody>
                    <a:bodyPr/>
                    <a:lstStyle/>
                    <a:p>
                      <a:pPr algn="ctr">
                        <a:lnSpc>
                          <a:spcPts val="5879"/>
                        </a:lnSpc>
                        <a:defRPr/>
                      </a:pPr>
                      <a:r>
                        <a:rPr lang="en-US" sz="4199" dirty="0" smtClean="0">
                          <a:solidFill>
                            <a:srgbClr val="543938"/>
                          </a:solidFill>
                          <a:latin typeface="Frunchy Sage Bold"/>
                        </a:rPr>
                        <a:t>Sorrow</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DFD1C5"/>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ctr">
                        <a:lnSpc>
                          <a:spcPts val="3220"/>
                        </a:lnSpc>
                        <a:defRPr/>
                      </a:pPr>
                      <a:r>
                        <a:rPr lang="en-US" sz="2300" dirty="0" smtClean="0">
                          <a:solidFill>
                            <a:srgbClr val="543938"/>
                          </a:solidFill>
                          <a:latin typeface="Be Vietnam"/>
                        </a:rPr>
                        <a:t>responsibility</a:t>
                      </a:r>
                      <a:endParaRPr lang="en-US" sz="1100" dirty="0"/>
                    </a:p>
                  </a:txBody>
                  <a:tcPr marL="0" marR="0" marT="0" marB="0" anchor="ctr">
                    <a:lnL w="0" cap="flat" cmpd="sng" algn="ctr">
                      <a:solidFill>
                        <a:srgbClr val="DFD1C5"/>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925090">
                <a:tc>
                  <a:txBody>
                    <a:bodyPr/>
                    <a:lstStyle/>
                    <a:p>
                      <a:pPr algn="ctr">
                        <a:lnSpc>
                          <a:spcPts val="5879"/>
                        </a:lnSpc>
                        <a:defRPr/>
                      </a:pPr>
                      <a:r>
                        <a:rPr lang="en-US" sz="4199" dirty="0" smtClean="0">
                          <a:solidFill>
                            <a:srgbClr val="543938"/>
                          </a:solidFill>
                          <a:latin typeface="Frunchy Sage Bold"/>
                        </a:rPr>
                        <a:t>Dedication</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DFD1C5"/>
                      </a:solidFill>
                      <a:prstDash val="solid"/>
                      <a:round/>
                      <a:headEnd type="none" w="med" len="med"/>
                      <a:tailEnd type="none" w="med" len="med"/>
                    </a:lnR>
                    <a:lnT w="9525" cap="flat" cmpd="sng" algn="ctr">
                      <a:solidFill>
                        <a:srgbClr val="FFFFFF"/>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ctr">
                        <a:lnSpc>
                          <a:spcPts val="3220"/>
                        </a:lnSpc>
                        <a:defRPr/>
                      </a:pPr>
                      <a:r>
                        <a:rPr lang="en-US" sz="2300" dirty="0" smtClean="0">
                          <a:solidFill>
                            <a:srgbClr val="543938"/>
                          </a:solidFill>
                          <a:latin typeface="Be Vietnam"/>
                        </a:rPr>
                        <a:t>peacefulness</a:t>
                      </a:r>
                      <a:endParaRPr lang="en-US" sz="1100" dirty="0"/>
                    </a:p>
                  </a:txBody>
                  <a:tcPr marL="0" marR="0" marT="0" marB="0" anchor="ctr">
                    <a:lnL w="0" cap="flat" cmpd="sng" algn="ctr">
                      <a:solidFill>
                        <a:srgbClr val="DFD1C5"/>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FFFFFF"/>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Freeform 4"/>
          <p:cNvSpPr/>
          <p:nvPr/>
        </p:nvSpPr>
        <p:spPr>
          <a:xfrm>
            <a:off x="15544800" y="-241606"/>
            <a:ext cx="10879832" cy="10879832"/>
          </a:xfrm>
          <a:custGeom>
            <a:avLst/>
            <a:gdLst/>
            <a:ahLst/>
            <a:cxnLst/>
            <a:rect l="l" t="t" r="r" b="b"/>
            <a:pathLst>
              <a:path w="10879832" h="10879832">
                <a:moveTo>
                  <a:pt x="0" y="0"/>
                </a:moveTo>
                <a:lnTo>
                  <a:pt x="10879832" y="0"/>
                </a:lnTo>
                <a:lnTo>
                  <a:pt x="10879832" y="10879832"/>
                </a:lnTo>
                <a:lnTo>
                  <a:pt x="0" y="10879832"/>
                </a:lnTo>
                <a:lnTo>
                  <a:pt x="0" y="0"/>
                </a:lnTo>
                <a:close/>
              </a:path>
            </a:pathLst>
          </a:custGeom>
          <a:blipFill>
            <a:blip r:embed="rId4"/>
            <a:stretch>
              <a:fillRect/>
            </a:stretch>
          </a:blipFill>
        </p:spPr>
      </p:sp>
      <p:sp>
        <p:nvSpPr>
          <p:cNvPr id="5" name="Freeform 5"/>
          <p:cNvSpPr/>
          <p:nvPr/>
        </p:nvSpPr>
        <p:spPr>
          <a:xfrm>
            <a:off x="-8619884" y="-241606"/>
            <a:ext cx="10879832" cy="10879832"/>
          </a:xfrm>
          <a:custGeom>
            <a:avLst/>
            <a:gdLst/>
            <a:ahLst/>
            <a:cxnLst/>
            <a:rect l="l" t="t" r="r" b="b"/>
            <a:pathLst>
              <a:path w="10879832" h="10879832">
                <a:moveTo>
                  <a:pt x="0" y="0"/>
                </a:moveTo>
                <a:lnTo>
                  <a:pt x="10879832" y="0"/>
                </a:lnTo>
                <a:lnTo>
                  <a:pt x="10879832" y="10879832"/>
                </a:lnTo>
                <a:lnTo>
                  <a:pt x="0" y="10879832"/>
                </a:lnTo>
                <a:lnTo>
                  <a:pt x="0" y="0"/>
                </a:lnTo>
                <a:close/>
              </a:path>
            </a:pathLst>
          </a:custGeom>
          <a:blipFill>
            <a:blip r:embed="rId4"/>
            <a:stretch>
              <a:fillRect/>
            </a:stretch>
          </a:blipFill>
        </p:spPr>
      </p:sp>
      <p:sp>
        <p:nvSpPr>
          <p:cNvPr id="6" name="Freeform 6"/>
          <p:cNvSpPr/>
          <p:nvPr/>
        </p:nvSpPr>
        <p:spPr>
          <a:xfrm rot="-1385237">
            <a:off x="11272984" y="8122396"/>
            <a:ext cx="4743873" cy="7305759"/>
          </a:xfrm>
          <a:custGeom>
            <a:avLst/>
            <a:gdLst/>
            <a:ahLst/>
            <a:cxnLst/>
            <a:rect l="l" t="t" r="r" b="b"/>
            <a:pathLst>
              <a:path w="4743873" h="7305759">
                <a:moveTo>
                  <a:pt x="0" y="0"/>
                </a:moveTo>
                <a:lnTo>
                  <a:pt x="4743873" y="0"/>
                </a:lnTo>
                <a:lnTo>
                  <a:pt x="4743873" y="7305759"/>
                </a:lnTo>
                <a:lnTo>
                  <a:pt x="0" y="7305759"/>
                </a:lnTo>
                <a:lnTo>
                  <a:pt x="0" y="0"/>
                </a:lnTo>
                <a:close/>
              </a:path>
            </a:pathLst>
          </a:custGeom>
          <a:blipFill>
            <a:blip r:embed="rId5"/>
            <a:stretch>
              <a:fillRect/>
            </a:stretch>
          </a:blipFill>
        </p:spPr>
      </p:sp>
      <p:sp>
        <p:nvSpPr>
          <p:cNvPr id="7" name="Freeform 7"/>
          <p:cNvSpPr/>
          <p:nvPr/>
        </p:nvSpPr>
        <p:spPr>
          <a:xfrm rot="2700000">
            <a:off x="-87970" y="-931237"/>
            <a:ext cx="4065889" cy="5932718"/>
          </a:xfrm>
          <a:custGeom>
            <a:avLst/>
            <a:gdLst/>
            <a:ahLst/>
            <a:cxnLst/>
            <a:rect l="l" t="t" r="r" b="b"/>
            <a:pathLst>
              <a:path w="4065889" h="5932718">
                <a:moveTo>
                  <a:pt x="0" y="0"/>
                </a:moveTo>
                <a:lnTo>
                  <a:pt x="4065890" y="0"/>
                </a:lnTo>
                <a:lnTo>
                  <a:pt x="4065890" y="5932718"/>
                </a:lnTo>
                <a:lnTo>
                  <a:pt x="0" y="5932718"/>
                </a:lnTo>
                <a:lnTo>
                  <a:pt x="0" y="0"/>
                </a:lnTo>
                <a:close/>
              </a:path>
            </a:pathLst>
          </a:custGeom>
          <a:blipFill>
            <a:blip r:embed="rId6"/>
            <a:stretch>
              <a:fillRect/>
            </a:stretch>
          </a:blipFill>
        </p:spPr>
      </p:sp>
      <p:sp>
        <p:nvSpPr>
          <p:cNvPr id="8" name="Freeform 8"/>
          <p:cNvSpPr/>
          <p:nvPr/>
        </p:nvSpPr>
        <p:spPr>
          <a:xfrm rot="1890922">
            <a:off x="-2178827" y="5845851"/>
            <a:ext cx="5113858" cy="7856486"/>
          </a:xfrm>
          <a:custGeom>
            <a:avLst/>
            <a:gdLst/>
            <a:ahLst/>
            <a:cxnLst/>
            <a:rect l="l" t="t" r="r" b="b"/>
            <a:pathLst>
              <a:path w="5113858" h="7856486">
                <a:moveTo>
                  <a:pt x="0" y="0"/>
                </a:moveTo>
                <a:lnTo>
                  <a:pt x="5113858" y="0"/>
                </a:lnTo>
                <a:lnTo>
                  <a:pt x="5113858" y="7856485"/>
                </a:lnTo>
                <a:lnTo>
                  <a:pt x="0" y="78564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807382">
            <a:off x="13966576" y="519745"/>
            <a:ext cx="3466523" cy="4223580"/>
          </a:xfrm>
          <a:custGeom>
            <a:avLst/>
            <a:gdLst/>
            <a:ahLst/>
            <a:cxnLst/>
            <a:rect l="l" t="t" r="r" b="b"/>
            <a:pathLst>
              <a:path w="3466523" h="4223580">
                <a:moveTo>
                  <a:pt x="0" y="0"/>
                </a:moveTo>
                <a:lnTo>
                  <a:pt x="3466523" y="0"/>
                </a:lnTo>
                <a:lnTo>
                  <a:pt x="3466523" y="4223580"/>
                </a:lnTo>
                <a:lnTo>
                  <a:pt x="0" y="4223580"/>
                </a:lnTo>
                <a:lnTo>
                  <a:pt x="0" y="0"/>
                </a:lnTo>
                <a:close/>
              </a:path>
            </a:pathLst>
          </a:custGeom>
          <a:blipFill>
            <a:blip r:embed="rId9"/>
            <a:stretch>
              <a:fillRect/>
            </a:stretch>
          </a:blipFill>
        </p:spPr>
      </p:sp>
      <p:sp>
        <p:nvSpPr>
          <p:cNvPr id="10" name="TextBox 10"/>
          <p:cNvSpPr txBox="1"/>
          <p:nvPr/>
        </p:nvSpPr>
        <p:spPr>
          <a:xfrm>
            <a:off x="4060964" y="39006"/>
            <a:ext cx="10225530" cy="1844095"/>
          </a:xfrm>
          <a:prstGeom prst="rect">
            <a:avLst/>
          </a:prstGeom>
        </p:spPr>
        <p:txBody>
          <a:bodyPr wrap="square" lIns="0" tIns="0" rIns="0" bIns="0" rtlCol="0" anchor="t">
            <a:spAutoFit/>
          </a:bodyPr>
          <a:lstStyle/>
          <a:p>
            <a:pPr lvl="0" algn="ctr">
              <a:lnSpc>
                <a:spcPts val="7629"/>
              </a:lnSpc>
              <a:spcBef>
                <a:spcPct val="0"/>
              </a:spcBef>
            </a:pPr>
            <a:r>
              <a:rPr lang="en-US" sz="4000" dirty="0" smtClean="0">
                <a:solidFill>
                  <a:srgbClr val="543938"/>
                </a:solidFill>
                <a:latin typeface="Frunchy Sage Bold"/>
              </a:rPr>
              <a:t> </a:t>
            </a:r>
            <a:r>
              <a:rPr lang="en-US" sz="3600" dirty="0">
                <a:solidFill>
                  <a:srgbClr val="543938"/>
                </a:solidFill>
                <a:latin typeface="Frunchy Sage Bold"/>
              </a:rPr>
              <a:t>Take a look at the list of emotions and </a:t>
            </a:r>
            <a:r>
              <a:rPr lang="en-US" sz="3600" dirty="0" smtClean="0">
                <a:solidFill>
                  <a:srgbClr val="543938"/>
                </a:solidFill>
                <a:latin typeface="Frunchy Sage Bold"/>
              </a:rPr>
              <a:t>feelings </a:t>
            </a:r>
            <a:r>
              <a:rPr lang="en-US" sz="3600" dirty="0">
                <a:solidFill>
                  <a:srgbClr val="543938"/>
                </a:solidFill>
                <a:latin typeface="Frunchy Sage Bold"/>
              </a:rPr>
              <a:t>below. </a:t>
            </a:r>
            <a:endParaRPr lang="en-US" sz="3600" dirty="0" smtClean="0">
              <a:solidFill>
                <a:srgbClr val="543938"/>
              </a:solidFill>
              <a:latin typeface="Frunchy Sage Bold"/>
            </a:endParaRPr>
          </a:p>
          <a:p>
            <a:pPr lvl="0" algn="ctr">
              <a:lnSpc>
                <a:spcPts val="7629"/>
              </a:lnSpc>
              <a:spcBef>
                <a:spcPct val="0"/>
              </a:spcBef>
            </a:pPr>
            <a:r>
              <a:rPr lang="en-US" sz="3600" dirty="0" smtClean="0">
                <a:solidFill>
                  <a:srgbClr val="543938"/>
                </a:solidFill>
                <a:latin typeface="Frunchy Sage Bold"/>
              </a:rPr>
              <a:t>Decide </a:t>
            </a:r>
            <a:r>
              <a:rPr lang="en-US" sz="3600" dirty="0">
                <a:solidFill>
                  <a:srgbClr val="543938"/>
                </a:solidFill>
                <a:latin typeface="Frunchy Sage Bold"/>
              </a:rPr>
              <a:t>who felt them (Sasha or </a:t>
            </a:r>
            <a:r>
              <a:rPr lang="en-US" sz="3600" dirty="0" err="1">
                <a:solidFill>
                  <a:srgbClr val="543938"/>
                </a:solidFill>
                <a:latin typeface="Frunchy Sage Bold"/>
              </a:rPr>
              <a:t>Olenka</a:t>
            </a:r>
            <a:r>
              <a:rPr lang="en-US" sz="3600" dirty="0" smtClean="0">
                <a:solidFill>
                  <a:srgbClr val="543938"/>
                </a:solidFill>
                <a:latin typeface="Frunchy Sage Bold"/>
              </a:rPr>
              <a:t>). Justify. </a:t>
            </a:r>
            <a:endParaRPr lang="en-US" sz="3600" u="none" dirty="0">
              <a:solidFill>
                <a:srgbClr val="543938"/>
              </a:solidFill>
              <a:latin typeface="Frunchy Sage Bo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C9B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953500" cy="10287000"/>
            <a:chOff x="0" y="0"/>
            <a:chExt cx="11938000" cy="13716000"/>
          </a:xfrm>
        </p:grpSpPr>
        <p:pic>
          <p:nvPicPr>
            <p:cNvPr id="3" name="Picture 3"/>
            <p:cNvPicPr>
              <a:picLocks noChangeAspect="1"/>
            </p:cNvPicPr>
            <p:nvPr/>
          </p:nvPicPr>
          <p:blipFill>
            <a:blip r:embed="rId2"/>
            <a:srcRect l="20978" r="20978"/>
            <a:stretch>
              <a:fillRect/>
            </a:stretch>
          </p:blipFill>
          <p:spPr>
            <a:xfrm>
              <a:off x="0" y="0"/>
              <a:ext cx="11938000" cy="13716000"/>
            </a:xfrm>
            <a:prstGeom prst="rect">
              <a:avLst/>
            </a:prstGeom>
          </p:spPr>
        </p:pic>
      </p:grpSp>
      <p:sp>
        <p:nvSpPr>
          <p:cNvPr id="4" name="Freeform 4"/>
          <p:cNvSpPr/>
          <p:nvPr/>
        </p:nvSpPr>
        <p:spPr>
          <a:xfrm rot="640240">
            <a:off x="-1818948" y="-2084411"/>
            <a:ext cx="5952986" cy="9582271"/>
          </a:xfrm>
          <a:custGeom>
            <a:avLst/>
            <a:gdLst/>
            <a:ahLst/>
            <a:cxnLst/>
            <a:rect l="l" t="t" r="r" b="b"/>
            <a:pathLst>
              <a:path w="5952986" h="9582271">
                <a:moveTo>
                  <a:pt x="0" y="0"/>
                </a:moveTo>
                <a:lnTo>
                  <a:pt x="5952986" y="0"/>
                </a:lnTo>
                <a:lnTo>
                  <a:pt x="5952986" y="9582270"/>
                </a:lnTo>
                <a:lnTo>
                  <a:pt x="0" y="9582270"/>
                </a:lnTo>
                <a:lnTo>
                  <a:pt x="0" y="0"/>
                </a:lnTo>
                <a:close/>
              </a:path>
            </a:pathLst>
          </a:custGeom>
          <a:blipFill>
            <a:blip r:embed="rId3"/>
            <a:stretch>
              <a:fillRect/>
            </a:stretch>
          </a:blipFill>
        </p:spPr>
      </p:sp>
      <p:sp>
        <p:nvSpPr>
          <p:cNvPr id="5" name="TextBox 5"/>
          <p:cNvSpPr txBox="1"/>
          <p:nvPr/>
        </p:nvSpPr>
        <p:spPr>
          <a:xfrm>
            <a:off x="9694385" y="5487996"/>
            <a:ext cx="7806152" cy="3154710"/>
          </a:xfrm>
          <a:prstGeom prst="rect">
            <a:avLst/>
          </a:prstGeom>
        </p:spPr>
        <p:txBody>
          <a:bodyPr wrap="square" lIns="0" tIns="0" rIns="0" bIns="0" rtlCol="0" anchor="t">
            <a:spAutoFit/>
          </a:bodyPr>
          <a:lstStyle/>
          <a:p>
            <a:pPr lvl="0" algn="ctr">
              <a:lnSpc>
                <a:spcPts val="8217"/>
              </a:lnSpc>
            </a:pPr>
            <a:r>
              <a:rPr lang="en-US" sz="10812" dirty="0">
                <a:solidFill>
                  <a:srgbClr val="543938"/>
                </a:solidFill>
                <a:latin typeface="Frunchy Sage Bold"/>
              </a:rPr>
              <a:t>W</a:t>
            </a:r>
            <a:r>
              <a:rPr lang="en-US" sz="10812" dirty="0" smtClean="0">
                <a:solidFill>
                  <a:srgbClr val="543938"/>
                </a:solidFill>
                <a:latin typeface="Frunchy Sage Bold"/>
              </a:rPr>
              <a:t>hat </a:t>
            </a:r>
            <a:r>
              <a:rPr lang="en-US" sz="10812" dirty="0">
                <a:solidFill>
                  <a:srgbClr val="543938"/>
                </a:solidFill>
                <a:latin typeface="Frunchy Sage Bold"/>
              </a:rPr>
              <a:t>is </a:t>
            </a:r>
            <a:r>
              <a:rPr lang="en-US" sz="10812" dirty="0" smtClean="0">
                <a:solidFill>
                  <a:srgbClr val="543938"/>
                </a:solidFill>
                <a:latin typeface="Frunchy Sage Bold"/>
              </a:rPr>
              <a:t>the</a:t>
            </a:r>
            <a:r>
              <a:rPr lang="ru-RU" sz="10812" dirty="0" smtClean="0">
                <a:solidFill>
                  <a:srgbClr val="543938"/>
                </a:solidFill>
                <a:latin typeface="Frunchy Sage Bold"/>
              </a:rPr>
              <a:t> </a:t>
            </a:r>
            <a:r>
              <a:rPr lang="en-US" sz="10812" dirty="0" smtClean="0">
                <a:solidFill>
                  <a:srgbClr val="543938"/>
                </a:solidFill>
                <a:latin typeface="Frunchy Sage Bold"/>
              </a:rPr>
              <a:t>role </a:t>
            </a:r>
            <a:r>
              <a:rPr lang="en-US" sz="10812" dirty="0">
                <a:solidFill>
                  <a:srgbClr val="543938"/>
                </a:solidFill>
                <a:latin typeface="Frunchy Sage Bold"/>
              </a:rPr>
              <a:t>of books in our </a:t>
            </a:r>
            <a:r>
              <a:rPr lang="en-US" sz="10812" dirty="0" smtClean="0">
                <a:solidFill>
                  <a:srgbClr val="543938"/>
                </a:solidFill>
                <a:latin typeface="Frunchy Sage Bold"/>
              </a:rPr>
              <a:t>lives</a:t>
            </a:r>
            <a:r>
              <a:rPr lang="ru-RU" sz="10812" dirty="0" smtClean="0">
                <a:solidFill>
                  <a:srgbClr val="543938"/>
                </a:solidFill>
                <a:latin typeface="Frunchy Sage Bold"/>
              </a:rPr>
              <a:t>?</a:t>
            </a:r>
            <a:endParaRPr lang="en-US" sz="10812" u="none" dirty="0">
              <a:solidFill>
                <a:srgbClr val="543938"/>
              </a:solidFill>
              <a:latin typeface="Frunchy Sage Bold"/>
            </a:endParaRPr>
          </a:p>
        </p:txBody>
      </p:sp>
      <p:sp>
        <p:nvSpPr>
          <p:cNvPr id="6" name="TextBox 6"/>
          <p:cNvSpPr txBox="1"/>
          <p:nvPr/>
        </p:nvSpPr>
        <p:spPr>
          <a:xfrm>
            <a:off x="9975681" y="8567151"/>
            <a:ext cx="7368483" cy="420051"/>
          </a:xfrm>
          <a:prstGeom prst="rect">
            <a:avLst/>
          </a:prstGeom>
        </p:spPr>
        <p:txBody>
          <a:bodyPr lIns="0" tIns="0" rIns="0" bIns="0" rtlCol="0" anchor="t">
            <a:spAutoFit/>
          </a:bodyPr>
          <a:lstStyle/>
          <a:p>
            <a:pPr marL="0" lvl="1" indent="0" algn="ctr">
              <a:lnSpc>
                <a:spcPts val="3703"/>
              </a:lnSpc>
              <a:spcBef>
                <a:spcPct val="0"/>
              </a:spcBef>
            </a:pPr>
            <a:r>
              <a:rPr lang="en-US" sz="2300" dirty="0">
                <a:solidFill>
                  <a:srgbClr val="543938"/>
                </a:solidFill>
                <a:latin typeface="Be Vietnam"/>
              </a:rPr>
              <a:t>think about it and answer the question. </a:t>
            </a:r>
            <a:endParaRPr lang="en-US" sz="2300" u="none" dirty="0">
              <a:solidFill>
                <a:srgbClr val="543938"/>
              </a:solidFill>
              <a:latin typeface="Be Vietnam"/>
            </a:endParaRPr>
          </a:p>
        </p:txBody>
      </p:sp>
      <p:sp>
        <p:nvSpPr>
          <p:cNvPr id="7" name="Freeform 7"/>
          <p:cNvSpPr/>
          <p:nvPr/>
        </p:nvSpPr>
        <p:spPr>
          <a:xfrm rot="-8896206">
            <a:off x="13780934" y="6208432"/>
            <a:ext cx="4894338" cy="10597976"/>
          </a:xfrm>
          <a:custGeom>
            <a:avLst/>
            <a:gdLst/>
            <a:ahLst/>
            <a:cxnLst/>
            <a:rect l="l" t="t" r="r" b="b"/>
            <a:pathLst>
              <a:path w="4894338" h="10597976">
                <a:moveTo>
                  <a:pt x="0" y="0"/>
                </a:moveTo>
                <a:lnTo>
                  <a:pt x="4894339" y="0"/>
                </a:lnTo>
                <a:lnTo>
                  <a:pt x="4894339" y="10597977"/>
                </a:lnTo>
                <a:lnTo>
                  <a:pt x="0" y="105979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1660431">
            <a:off x="16741178" y="673094"/>
            <a:ext cx="3488627" cy="7583972"/>
          </a:xfrm>
          <a:custGeom>
            <a:avLst/>
            <a:gdLst/>
            <a:ahLst/>
            <a:cxnLst/>
            <a:rect l="l" t="t" r="r" b="b"/>
            <a:pathLst>
              <a:path w="3488627" h="7583972">
                <a:moveTo>
                  <a:pt x="0" y="0"/>
                </a:moveTo>
                <a:lnTo>
                  <a:pt x="3488627" y="0"/>
                </a:lnTo>
                <a:lnTo>
                  <a:pt x="3488627" y="7583972"/>
                </a:lnTo>
                <a:lnTo>
                  <a:pt x="0" y="7583972"/>
                </a:lnTo>
                <a:lnTo>
                  <a:pt x="0" y="0"/>
                </a:lnTo>
                <a:close/>
              </a:path>
            </a:pathLst>
          </a:custGeom>
          <a:blipFill>
            <a:blip r:embed="rId6"/>
            <a:stretch>
              <a:fillRect/>
            </a:stretch>
          </a:blipFill>
        </p:spPr>
      </p:sp>
      <p:sp>
        <p:nvSpPr>
          <p:cNvPr id="9" name="Freeform 9"/>
          <p:cNvSpPr/>
          <p:nvPr/>
        </p:nvSpPr>
        <p:spPr>
          <a:xfrm>
            <a:off x="11608122" y="1028700"/>
            <a:ext cx="4103603" cy="4114800"/>
          </a:xfrm>
          <a:custGeom>
            <a:avLst/>
            <a:gdLst/>
            <a:ahLst/>
            <a:cxnLst/>
            <a:rect l="l" t="t" r="r" b="b"/>
            <a:pathLst>
              <a:path w="4103603" h="4114800">
                <a:moveTo>
                  <a:pt x="0" y="0"/>
                </a:moveTo>
                <a:lnTo>
                  <a:pt x="4103603" y="0"/>
                </a:lnTo>
                <a:lnTo>
                  <a:pt x="410360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5693180" y="7177431"/>
            <a:ext cx="4971299" cy="4788954"/>
          </a:xfrm>
          <a:custGeom>
            <a:avLst/>
            <a:gdLst/>
            <a:ahLst/>
            <a:cxnLst/>
            <a:rect l="l" t="t" r="r" b="b"/>
            <a:pathLst>
              <a:path w="4971299" h="4788954">
                <a:moveTo>
                  <a:pt x="0" y="0"/>
                </a:moveTo>
                <a:lnTo>
                  <a:pt x="4971299" y="0"/>
                </a:lnTo>
                <a:lnTo>
                  <a:pt x="4971299" y="4788954"/>
                </a:lnTo>
                <a:lnTo>
                  <a:pt x="0" y="4788954"/>
                </a:lnTo>
                <a:lnTo>
                  <a:pt x="0" y="0"/>
                </a:lnTo>
                <a:close/>
              </a:path>
            </a:pathLst>
          </a:custGeom>
          <a:blipFill>
            <a:blip r:embed="rId9"/>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6C9B9"/>
        </a:solidFill>
        <a:effectLst/>
      </p:bgPr>
    </p:bg>
    <p:spTree>
      <p:nvGrpSpPr>
        <p:cNvPr id="1" name=""/>
        <p:cNvGrpSpPr/>
        <p:nvPr/>
      </p:nvGrpSpPr>
      <p:grpSpPr>
        <a:xfrm>
          <a:off x="0" y="0"/>
          <a:ext cx="0" cy="0"/>
          <a:chOff x="0" y="0"/>
          <a:chExt cx="0" cy="0"/>
        </a:xfrm>
      </p:grpSpPr>
      <p:sp>
        <p:nvSpPr>
          <p:cNvPr id="2" name="Freeform 2"/>
          <p:cNvSpPr/>
          <p:nvPr/>
        </p:nvSpPr>
        <p:spPr>
          <a:xfrm>
            <a:off x="12533808" y="-1089795"/>
            <a:ext cx="7534816" cy="6970615"/>
          </a:xfrm>
          <a:custGeom>
            <a:avLst/>
            <a:gdLst/>
            <a:ahLst/>
            <a:cxnLst/>
            <a:rect l="l" t="t" r="r" b="b"/>
            <a:pathLst>
              <a:path w="7534816" h="6970615">
                <a:moveTo>
                  <a:pt x="0" y="0"/>
                </a:moveTo>
                <a:lnTo>
                  <a:pt x="7534816" y="0"/>
                </a:lnTo>
                <a:lnTo>
                  <a:pt x="7534816" y="6970615"/>
                </a:lnTo>
                <a:lnTo>
                  <a:pt x="0" y="6970615"/>
                </a:lnTo>
                <a:lnTo>
                  <a:pt x="0" y="0"/>
                </a:lnTo>
                <a:close/>
              </a:path>
            </a:pathLst>
          </a:custGeom>
          <a:blipFill>
            <a:blip r:embed="rId2"/>
            <a:stretch>
              <a:fillRect/>
            </a:stretch>
          </a:blipFill>
        </p:spPr>
      </p:sp>
      <p:sp>
        <p:nvSpPr>
          <p:cNvPr id="3" name="Freeform 3"/>
          <p:cNvSpPr/>
          <p:nvPr/>
        </p:nvSpPr>
        <p:spPr>
          <a:xfrm>
            <a:off x="9283745" y="7640911"/>
            <a:ext cx="8435052" cy="2147104"/>
          </a:xfrm>
          <a:custGeom>
            <a:avLst/>
            <a:gdLst/>
            <a:ahLst/>
            <a:cxnLst/>
            <a:rect l="l" t="t" r="r" b="b"/>
            <a:pathLst>
              <a:path w="8435052" h="2147104">
                <a:moveTo>
                  <a:pt x="0" y="0"/>
                </a:moveTo>
                <a:lnTo>
                  <a:pt x="8435052" y="0"/>
                </a:lnTo>
                <a:lnTo>
                  <a:pt x="8435052" y="2147104"/>
                </a:lnTo>
                <a:lnTo>
                  <a:pt x="0" y="2147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158271">
            <a:off x="10637235" y="1790595"/>
            <a:ext cx="944142" cy="1449738"/>
          </a:xfrm>
          <a:custGeom>
            <a:avLst/>
            <a:gdLst/>
            <a:ahLst/>
            <a:cxnLst/>
            <a:rect l="l" t="t" r="r" b="b"/>
            <a:pathLst>
              <a:path w="944142" h="1449738">
                <a:moveTo>
                  <a:pt x="0" y="0"/>
                </a:moveTo>
                <a:lnTo>
                  <a:pt x="944142" y="0"/>
                </a:lnTo>
                <a:lnTo>
                  <a:pt x="944142" y="1449738"/>
                </a:lnTo>
                <a:lnTo>
                  <a:pt x="0" y="1449738"/>
                </a:lnTo>
                <a:lnTo>
                  <a:pt x="0" y="0"/>
                </a:lnTo>
                <a:close/>
              </a:path>
            </a:pathLst>
          </a:custGeom>
          <a:blipFill>
            <a:blip r:embed="rId5"/>
            <a:stretch>
              <a:fillRect/>
            </a:stretch>
          </a:blipFill>
        </p:spPr>
      </p:sp>
      <p:sp>
        <p:nvSpPr>
          <p:cNvPr id="6" name="Freeform 6"/>
          <p:cNvSpPr/>
          <p:nvPr/>
        </p:nvSpPr>
        <p:spPr>
          <a:xfrm rot="-1607644">
            <a:off x="15603555" y="662740"/>
            <a:ext cx="2707529" cy="1712512"/>
          </a:xfrm>
          <a:custGeom>
            <a:avLst/>
            <a:gdLst/>
            <a:ahLst/>
            <a:cxnLst/>
            <a:rect l="l" t="t" r="r" b="b"/>
            <a:pathLst>
              <a:path w="2707529" h="1712512">
                <a:moveTo>
                  <a:pt x="0" y="0"/>
                </a:moveTo>
                <a:lnTo>
                  <a:pt x="2707529" y="0"/>
                </a:lnTo>
                <a:lnTo>
                  <a:pt x="2707529" y="1712512"/>
                </a:lnTo>
                <a:lnTo>
                  <a:pt x="0" y="1712512"/>
                </a:lnTo>
                <a:lnTo>
                  <a:pt x="0" y="0"/>
                </a:lnTo>
                <a:close/>
              </a:path>
            </a:pathLst>
          </a:custGeom>
          <a:blipFill>
            <a:blip r:embed="rId6"/>
            <a:stretch>
              <a:fillRect/>
            </a:stretch>
          </a:blipFill>
        </p:spPr>
      </p:sp>
      <p:sp>
        <p:nvSpPr>
          <p:cNvPr id="9" name="Freeform 9"/>
          <p:cNvSpPr/>
          <p:nvPr/>
        </p:nvSpPr>
        <p:spPr>
          <a:xfrm>
            <a:off x="-1123746" y="7430051"/>
            <a:ext cx="6296008" cy="3533634"/>
          </a:xfrm>
          <a:custGeom>
            <a:avLst/>
            <a:gdLst/>
            <a:ahLst/>
            <a:cxnLst/>
            <a:rect l="l" t="t" r="r" b="b"/>
            <a:pathLst>
              <a:path w="6296008" h="3533634">
                <a:moveTo>
                  <a:pt x="0" y="0"/>
                </a:moveTo>
                <a:lnTo>
                  <a:pt x="6296008" y="0"/>
                </a:lnTo>
                <a:lnTo>
                  <a:pt x="6296008" y="3533635"/>
                </a:lnTo>
                <a:lnTo>
                  <a:pt x="0" y="3533635"/>
                </a:lnTo>
                <a:lnTo>
                  <a:pt x="0" y="0"/>
                </a:lnTo>
                <a:close/>
              </a:path>
            </a:pathLst>
          </a:custGeom>
          <a:blipFill>
            <a:blip r:embed="rId7"/>
            <a:stretch>
              <a:fillRect/>
            </a:stretch>
          </a:blipFill>
        </p:spPr>
      </p:sp>
      <p:sp>
        <p:nvSpPr>
          <p:cNvPr id="10" name="TextBox 10"/>
          <p:cNvSpPr txBox="1"/>
          <p:nvPr/>
        </p:nvSpPr>
        <p:spPr>
          <a:xfrm>
            <a:off x="8552617" y="8343900"/>
            <a:ext cx="9897307" cy="1000274"/>
          </a:xfrm>
          <a:prstGeom prst="rect">
            <a:avLst/>
          </a:prstGeom>
        </p:spPr>
        <p:txBody>
          <a:bodyPr lIns="0" tIns="0" rIns="0" bIns="0" rtlCol="0" anchor="t">
            <a:spAutoFit/>
          </a:bodyPr>
          <a:lstStyle/>
          <a:p>
            <a:pPr lvl="0" algn="ctr">
              <a:lnSpc>
                <a:spcPts val="3938"/>
              </a:lnSpc>
            </a:pPr>
            <a:r>
              <a:rPr lang="en-US" sz="6600" b="1" dirty="0" smtClean="0">
                <a:solidFill>
                  <a:srgbClr val="543938"/>
                </a:solidFill>
                <a:latin typeface="Frunchy Sage Bold"/>
              </a:rPr>
              <a:t>You </a:t>
            </a:r>
            <a:r>
              <a:rPr lang="en-US" sz="6600" b="1" dirty="0">
                <a:solidFill>
                  <a:srgbClr val="543938"/>
                </a:solidFill>
                <a:latin typeface="Frunchy Sage Bold"/>
              </a:rPr>
              <a:t>do well if you read books </a:t>
            </a:r>
            <a:endParaRPr lang="en-US" sz="6600" b="1" dirty="0" smtClean="0">
              <a:solidFill>
                <a:srgbClr val="543938"/>
              </a:solidFill>
              <a:latin typeface="Frunchy Sage Bold"/>
            </a:endParaRPr>
          </a:p>
          <a:p>
            <a:pPr lvl="0" algn="ctr">
              <a:lnSpc>
                <a:spcPts val="3938"/>
              </a:lnSpc>
            </a:pPr>
            <a:r>
              <a:rPr lang="en-US" sz="4328" dirty="0" smtClean="0">
                <a:solidFill>
                  <a:srgbClr val="543938"/>
                </a:solidFill>
                <a:latin typeface="Frunchy Sage Bold"/>
              </a:rPr>
              <a:t>                                  @</a:t>
            </a:r>
            <a:r>
              <a:rPr lang="en-US" sz="4328" dirty="0">
                <a:solidFill>
                  <a:srgbClr val="543938"/>
                </a:solidFill>
                <a:latin typeface="Frunchy Sage Bold"/>
              </a:rPr>
              <a:t>A</a:t>
            </a:r>
            <a:r>
              <a:rPr lang="en-US" sz="4328" dirty="0" smtClean="0">
                <a:solidFill>
                  <a:srgbClr val="543938"/>
                </a:solidFill>
                <a:latin typeface="Frunchy Sage Bold"/>
              </a:rPr>
              <a:t>nton Pavlovich Chekhov</a:t>
            </a:r>
            <a:endParaRPr lang="en-US" sz="4328" u="none" dirty="0">
              <a:solidFill>
                <a:srgbClr val="543938"/>
              </a:solidFill>
              <a:latin typeface="Frunchy Sage Bold"/>
            </a:endParaRPr>
          </a:p>
        </p:txBody>
      </p:sp>
      <p:pic>
        <p:nvPicPr>
          <p:cNvPr id="12" name="Рисунок 11"/>
          <p:cNvPicPr>
            <a:picLocks noChangeAspect="1"/>
          </p:cNvPicPr>
          <p:nvPr/>
        </p:nvPicPr>
        <p:blipFill>
          <a:blip r:embed="rId8"/>
          <a:stretch>
            <a:fillRect/>
          </a:stretch>
        </p:blipFill>
        <p:spPr>
          <a:xfrm>
            <a:off x="503998" y="394179"/>
            <a:ext cx="8201143" cy="9393836"/>
          </a:xfrm>
          <a:prstGeom prst="rect">
            <a:avLst/>
          </a:prstGeom>
        </p:spPr>
      </p:pic>
      <p:pic>
        <p:nvPicPr>
          <p:cNvPr id="13" name="Рисунок 12"/>
          <p:cNvPicPr>
            <a:picLocks noChangeAspect="1"/>
          </p:cNvPicPr>
          <p:nvPr/>
        </p:nvPicPr>
        <p:blipFill>
          <a:blip r:embed="rId9"/>
          <a:stretch>
            <a:fillRect/>
          </a:stretch>
        </p:blipFill>
        <p:spPr>
          <a:xfrm>
            <a:off x="-1135213" y="7435607"/>
            <a:ext cx="6291617" cy="3535986"/>
          </a:xfrm>
          <a:prstGeom prst="rect">
            <a:avLst/>
          </a:prstGeom>
        </p:spPr>
      </p:pic>
      <p:pic>
        <p:nvPicPr>
          <p:cNvPr id="14" name="Рисунок 13"/>
          <p:cNvPicPr>
            <a:picLocks noChangeAspect="1"/>
          </p:cNvPicPr>
          <p:nvPr/>
        </p:nvPicPr>
        <p:blipFill>
          <a:blip r:embed="rId10"/>
          <a:stretch>
            <a:fillRect/>
          </a:stretch>
        </p:blipFill>
        <p:spPr>
          <a:xfrm>
            <a:off x="11851280" y="813452"/>
            <a:ext cx="5106039" cy="3404026"/>
          </a:xfrm>
          <a:prstGeom prst="rect">
            <a:avLst/>
          </a:prstGeom>
          <a:ln>
            <a:noFill/>
          </a:ln>
          <a:effectLst>
            <a:outerShdw blurRad="292100" dist="139700" dir="2700000" algn="tl" rotWithShape="0">
              <a:srgbClr val="333333">
                <a:alpha val="65000"/>
              </a:srgbClr>
            </a:outerShdw>
          </a:effectLst>
        </p:spPr>
      </p:pic>
      <p:pic>
        <p:nvPicPr>
          <p:cNvPr id="15" name="Рисунок 14"/>
          <p:cNvPicPr>
            <a:picLocks noChangeAspect="1"/>
          </p:cNvPicPr>
          <p:nvPr/>
        </p:nvPicPr>
        <p:blipFill>
          <a:blip r:embed="rId11"/>
          <a:stretch>
            <a:fillRect/>
          </a:stretch>
        </p:blipFill>
        <p:spPr>
          <a:xfrm>
            <a:off x="9287048" y="2665127"/>
            <a:ext cx="4214726" cy="4436554"/>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12"/>
          <a:stretch>
            <a:fillRect/>
          </a:stretch>
        </p:blipFill>
        <p:spPr>
          <a:xfrm>
            <a:off x="10344352" y="1904957"/>
            <a:ext cx="1518036" cy="1048603"/>
          </a:xfrm>
          <a:prstGeom prst="rect">
            <a:avLst/>
          </a:prstGeom>
        </p:spPr>
      </p:pic>
      <p:pic>
        <p:nvPicPr>
          <p:cNvPr id="17" name="Рисунок 16"/>
          <p:cNvPicPr>
            <a:picLocks noChangeAspect="1"/>
          </p:cNvPicPr>
          <p:nvPr/>
        </p:nvPicPr>
        <p:blipFill>
          <a:blip r:embed="rId12"/>
          <a:stretch>
            <a:fillRect/>
          </a:stretch>
        </p:blipFill>
        <p:spPr>
          <a:xfrm>
            <a:off x="13516871" y="105056"/>
            <a:ext cx="1518036" cy="1048603"/>
          </a:xfrm>
          <a:prstGeom prst="rect">
            <a:avLst/>
          </a:prstGeom>
        </p:spPr>
      </p:pic>
      <p:pic>
        <p:nvPicPr>
          <p:cNvPr id="18" name="Рисунок 17"/>
          <p:cNvPicPr>
            <a:picLocks noChangeAspect="1"/>
          </p:cNvPicPr>
          <p:nvPr/>
        </p:nvPicPr>
        <p:blipFill>
          <a:blip r:embed="rId13"/>
          <a:stretch>
            <a:fillRect/>
          </a:stretch>
        </p:blipFill>
        <p:spPr>
          <a:xfrm rot="15354483">
            <a:off x="-2372504" y="-3093035"/>
            <a:ext cx="7535309" cy="697442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1114</TotalTime>
  <Words>459</Words>
  <Application>Microsoft Office PowerPoint</Application>
  <PresentationFormat>Произвольный</PresentationFormat>
  <Paragraphs>53</Paragraphs>
  <Slides>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Be Vietnam</vt:lpstr>
      <vt:lpstr>Arial</vt:lpstr>
      <vt:lpstr>Frunchy Sage Bold</vt:lpstr>
      <vt:lpstr>Frunchy Sage</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Beige and Brown Vintage Scrapbook Literature Lesson Plan Classic Novels Presentation</dc:title>
  <dc:creator>Admin</dc:creator>
  <cp:lastModifiedBy>ПК</cp:lastModifiedBy>
  <cp:revision>27</cp:revision>
  <dcterms:created xsi:type="dcterms:W3CDTF">2006-08-16T00:00:00Z</dcterms:created>
  <dcterms:modified xsi:type="dcterms:W3CDTF">2023-12-12T23:20:42Z</dcterms:modified>
  <dc:identifier>DAFuakHSLII</dc:identifier>
</cp:coreProperties>
</file>